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5" r:id="rId5"/>
    <p:sldId id="327" r:id="rId6"/>
    <p:sldId id="329" r:id="rId7"/>
    <p:sldId id="341" r:id="rId8"/>
    <p:sldId id="342" r:id="rId9"/>
    <p:sldId id="340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52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5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ELSI in Scientific Journals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224" y="1124712"/>
            <a:ext cx="7732776" cy="548640"/>
          </a:xfrm>
        </p:spPr>
        <p:txBody>
          <a:bodyPr/>
          <a:lstStyle/>
          <a:p>
            <a:r>
              <a:rPr lang="en-US" sz="3600" cap="none" dirty="0"/>
              <a:t>Claudia Gonzaga-Jauregui, PhD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FC92DA-E590-4A49-8738-10A5D4DBBE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877824" y="1847460"/>
            <a:ext cx="3200400" cy="3433665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390" y="2438401"/>
            <a:ext cx="7163610" cy="3319272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spc="0" dirty="0">
                <a:ea typeface="+mn-lt"/>
                <a:cs typeface="+mn-lt"/>
              </a:rPr>
              <a:t>Assistant Professor, International Laboratory for Human Genome Research, </a:t>
            </a:r>
            <a:r>
              <a:rPr lang="en-US" dirty="0">
                <a:ea typeface="+mn-lt"/>
                <a:cs typeface="+mn-lt"/>
              </a:rPr>
              <a:t>Universidad Nacional </a:t>
            </a:r>
            <a:r>
              <a:rPr lang="en-US" dirty="0" err="1">
                <a:ea typeface="+mn-lt"/>
                <a:cs typeface="+mn-lt"/>
              </a:rPr>
              <a:t>Aut</a:t>
            </a:r>
            <a:r>
              <a:rPr lang="es-419" dirty="0" err="1">
                <a:ea typeface="+mn-lt"/>
                <a:cs typeface="+mn-lt"/>
              </a:rPr>
              <a:t>ónoma</a:t>
            </a:r>
            <a:r>
              <a:rPr lang="es-419" dirty="0">
                <a:ea typeface="+mn-lt"/>
                <a:cs typeface="+mn-lt"/>
              </a:rPr>
              <a:t> de México (UNAM)</a:t>
            </a:r>
          </a:p>
          <a:p>
            <a:pPr marL="0" indent="0">
              <a:lnSpc>
                <a:spcPts val="2400"/>
              </a:lnSpc>
              <a:buNone/>
            </a:pPr>
            <a:endParaRPr lang="es-419" sz="2000" spc="0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419" dirty="0">
                <a:ea typeface="+mn-lt"/>
                <a:cs typeface="+mn-lt"/>
              </a:rPr>
              <a:t>Editorial </a:t>
            </a:r>
            <a:r>
              <a:rPr lang="es-419" dirty="0" err="1">
                <a:ea typeface="+mn-lt"/>
                <a:cs typeface="+mn-lt"/>
              </a:rPr>
              <a:t>Board</a:t>
            </a:r>
            <a:r>
              <a:rPr lang="es-419" dirty="0">
                <a:ea typeface="+mn-lt"/>
                <a:cs typeface="+mn-lt"/>
              </a:rPr>
              <a:t> </a:t>
            </a:r>
            <a:r>
              <a:rPr lang="es-419" dirty="0" err="1">
                <a:ea typeface="+mn-lt"/>
                <a:cs typeface="+mn-lt"/>
              </a:rPr>
              <a:t>Member</a:t>
            </a:r>
            <a:r>
              <a:rPr lang="es-419" dirty="0">
                <a:ea typeface="+mn-lt"/>
                <a:cs typeface="+mn-lt"/>
              </a:rPr>
              <a:t>, American </a:t>
            </a:r>
            <a:r>
              <a:rPr lang="es-419" dirty="0" err="1">
                <a:ea typeface="+mn-lt"/>
                <a:cs typeface="+mn-lt"/>
              </a:rPr>
              <a:t>Journal</a:t>
            </a:r>
            <a:r>
              <a:rPr lang="es-419" dirty="0">
                <a:ea typeface="+mn-lt"/>
                <a:cs typeface="+mn-lt"/>
              </a:rPr>
              <a:t> </a:t>
            </a:r>
            <a:r>
              <a:rPr lang="es-419" dirty="0" err="1">
                <a:ea typeface="+mn-lt"/>
                <a:cs typeface="+mn-lt"/>
              </a:rPr>
              <a:t>of</a:t>
            </a:r>
            <a:r>
              <a:rPr lang="es-419" dirty="0">
                <a:ea typeface="+mn-lt"/>
                <a:cs typeface="+mn-lt"/>
              </a:rPr>
              <a:t> Human </a:t>
            </a:r>
            <a:r>
              <a:rPr lang="es-419" dirty="0" err="1">
                <a:ea typeface="+mn-lt"/>
                <a:cs typeface="+mn-lt"/>
              </a:rPr>
              <a:t>Genetics</a:t>
            </a:r>
            <a:r>
              <a:rPr lang="es-419" dirty="0">
                <a:ea typeface="+mn-lt"/>
                <a:cs typeface="+mn-lt"/>
              </a:rPr>
              <a:t> (AJHG)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419" dirty="0">
                <a:ea typeface="+mn-lt"/>
                <a:cs typeface="+mn-lt"/>
              </a:rPr>
              <a:t>Editorial </a:t>
            </a:r>
            <a:r>
              <a:rPr lang="es-419" dirty="0" err="1">
                <a:ea typeface="+mn-lt"/>
                <a:cs typeface="+mn-lt"/>
              </a:rPr>
              <a:t>Board</a:t>
            </a:r>
            <a:r>
              <a:rPr lang="es-419" dirty="0">
                <a:ea typeface="+mn-lt"/>
                <a:cs typeface="+mn-lt"/>
              </a:rPr>
              <a:t> </a:t>
            </a:r>
            <a:r>
              <a:rPr lang="es-419" dirty="0" err="1">
                <a:ea typeface="+mn-lt"/>
                <a:cs typeface="+mn-lt"/>
              </a:rPr>
              <a:t>Member</a:t>
            </a:r>
            <a:r>
              <a:rPr lang="es-419" dirty="0">
                <a:ea typeface="+mn-lt"/>
                <a:cs typeface="+mn-lt"/>
              </a:rPr>
              <a:t>, Rare </a:t>
            </a:r>
            <a:r>
              <a:rPr lang="es-419" dirty="0" err="1">
                <a:ea typeface="+mn-lt"/>
                <a:cs typeface="+mn-lt"/>
              </a:rPr>
              <a:t>Journal</a:t>
            </a:r>
            <a:endParaRPr lang="es-419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s-419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419" dirty="0" err="1">
                <a:ea typeface="+mn-lt"/>
                <a:cs typeface="+mn-lt"/>
              </a:rPr>
              <a:t>Associate</a:t>
            </a:r>
            <a:r>
              <a:rPr lang="es-419" dirty="0">
                <a:ea typeface="+mn-lt"/>
                <a:cs typeface="+mn-lt"/>
              </a:rPr>
              <a:t> Editor, </a:t>
            </a:r>
            <a:r>
              <a:rPr lang="es-419" dirty="0" err="1">
                <a:ea typeface="+mn-lt"/>
                <a:cs typeface="+mn-lt"/>
              </a:rPr>
              <a:t>Frontiers</a:t>
            </a:r>
            <a:r>
              <a:rPr lang="es-419" dirty="0">
                <a:ea typeface="+mn-lt"/>
                <a:cs typeface="+mn-lt"/>
              </a:rPr>
              <a:t> in </a:t>
            </a:r>
            <a:r>
              <a:rPr lang="es-419" dirty="0" err="1">
                <a:ea typeface="+mn-lt"/>
                <a:cs typeface="+mn-lt"/>
              </a:rPr>
              <a:t>Genetics</a:t>
            </a:r>
            <a:endParaRPr lang="es-419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419" dirty="0" err="1">
                <a:ea typeface="+mn-lt"/>
                <a:cs typeface="+mn-lt"/>
              </a:rPr>
              <a:t>Associate</a:t>
            </a:r>
            <a:r>
              <a:rPr lang="es-419" dirty="0">
                <a:ea typeface="+mn-lt"/>
                <a:cs typeface="+mn-lt"/>
              </a:rPr>
              <a:t> Editor, </a:t>
            </a:r>
            <a:r>
              <a:rPr lang="es-419" dirty="0" err="1">
                <a:ea typeface="+mn-lt"/>
                <a:cs typeface="+mn-lt"/>
              </a:rPr>
              <a:t>Heliyon</a:t>
            </a:r>
            <a:r>
              <a:rPr lang="es-419" dirty="0">
                <a:ea typeface="+mn-lt"/>
                <a:cs typeface="+mn-lt"/>
              </a:rPr>
              <a:t> </a:t>
            </a:r>
            <a:r>
              <a:rPr lang="es-419" dirty="0" err="1">
                <a:ea typeface="+mn-lt"/>
                <a:cs typeface="+mn-lt"/>
              </a:rPr>
              <a:t>Genetics</a:t>
            </a:r>
            <a:r>
              <a:rPr lang="es-419" dirty="0">
                <a:ea typeface="+mn-lt"/>
                <a:cs typeface="+mn-lt"/>
              </a:rPr>
              <a:t> </a:t>
            </a:r>
            <a:r>
              <a:rPr lang="es-419" dirty="0" err="1">
                <a:ea typeface="+mn-lt"/>
                <a:cs typeface="+mn-lt"/>
              </a:rPr>
              <a:t>Section</a:t>
            </a:r>
            <a:endParaRPr lang="es-419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endParaRPr lang="es-419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1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About AJHG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F9737A-2F89-1D90-E045-B381D5B0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4869"/>
            <a:ext cx="10218576" cy="4872131"/>
          </a:xfrm>
        </p:spPr>
        <p:txBody>
          <a:bodyPr/>
          <a:lstStyle/>
          <a:p>
            <a:r>
              <a:rPr lang="es-419" dirty="0" err="1"/>
              <a:t>Flagship</a:t>
            </a:r>
            <a:r>
              <a:rPr lang="es-419" dirty="0"/>
              <a:t> </a:t>
            </a:r>
            <a:r>
              <a:rPr lang="es-419" dirty="0" err="1"/>
              <a:t>scientific</a:t>
            </a:r>
            <a:r>
              <a:rPr lang="es-419" dirty="0"/>
              <a:t> </a:t>
            </a:r>
            <a:r>
              <a:rPr lang="es-419" dirty="0" err="1"/>
              <a:t>journal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American </a:t>
            </a:r>
            <a:r>
              <a:rPr lang="es-419" dirty="0" err="1"/>
              <a:t>Society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Human </a:t>
            </a:r>
            <a:r>
              <a:rPr lang="es-419" dirty="0" err="1"/>
              <a:t>Genetics</a:t>
            </a:r>
            <a:r>
              <a:rPr lang="es-419" dirty="0"/>
              <a:t> (ASHG)</a:t>
            </a:r>
          </a:p>
          <a:p>
            <a:endParaRPr lang="es-419" dirty="0"/>
          </a:p>
          <a:p>
            <a:r>
              <a:rPr lang="en-US" dirty="0"/>
              <a:t>Topics range from Mendelian disorders and complex traits to epidemiological studies and population genetics, novel tools and technologies for genetic analysis, and advances in medical applications of genetics and genomics.</a:t>
            </a:r>
          </a:p>
          <a:p>
            <a:endParaRPr lang="en-US" dirty="0"/>
          </a:p>
          <a:p>
            <a:r>
              <a:rPr lang="en-US" b="1" dirty="0"/>
              <a:t>AJHG publishes commentaries and discussion pieces intended to generate conversation about issues important to the human genetics and genomics community</a:t>
            </a:r>
          </a:p>
          <a:p>
            <a:pPr lvl="1"/>
            <a:r>
              <a:rPr lang="en-US" dirty="0"/>
              <a:t>ASHG Guidelines, Perspectives and Recommendations on ELSI topics</a:t>
            </a:r>
          </a:p>
          <a:p>
            <a:pPr lvl="1"/>
            <a:endParaRPr lang="en-US" dirty="0"/>
          </a:p>
          <a:p>
            <a:r>
              <a:rPr lang="en-US" dirty="0"/>
              <a:t>HGGA (Human Genetics and Genomics Advances) is the newest full open access journal of ASHG publishes a wide-range of research in human genetics and genomics.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888207-E718-417F-7779-6DDDC9FC458D}"/>
              </a:ext>
            </a:extLst>
          </p:cNvPr>
          <p:cNvCxnSpPr/>
          <p:nvPr/>
        </p:nvCxnSpPr>
        <p:spPr>
          <a:xfrm>
            <a:off x="1295399" y="1231641"/>
            <a:ext cx="10330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About AJHG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888207-E718-417F-7779-6DDDC9FC458D}"/>
              </a:ext>
            </a:extLst>
          </p:cNvPr>
          <p:cNvCxnSpPr/>
          <p:nvPr/>
        </p:nvCxnSpPr>
        <p:spPr>
          <a:xfrm>
            <a:off x="1295399" y="1231641"/>
            <a:ext cx="10330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CA9B78-BDEF-DC97-91C6-D62E1D23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1362169"/>
            <a:ext cx="6662250" cy="333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83386-C638-F7E0-6E36-1900DC25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582" y="2142930"/>
            <a:ext cx="6144681" cy="348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6FC78-FE75-528D-E75C-A52CD5ED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673" y="4502311"/>
            <a:ext cx="6538527" cy="224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62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Consider Your Audience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F9737A-2F89-1D90-E045-B381D5B0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90997"/>
            <a:ext cx="9820656" cy="4612954"/>
          </a:xfrm>
        </p:spPr>
        <p:txBody>
          <a:bodyPr/>
          <a:lstStyle/>
          <a:p>
            <a:r>
              <a:rPr lang="en-US" sz="2800" dirty="0"/>
              <a:t>What readership do you want to reach? Who do you want to read your paper?</a:t>
            </a:r>
          </a:p>
          <a:p>
            <a:pPr lvl="1"/>
            <a:r>
              <a:rPr lang="en-US" sz="2400" dirty="0"/>
              <a:t>ELSI in human genetics/genomics research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More clinical focus or ELSI of clinical implementation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ELSI considerations on specific diseases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ELSI considerations on specific contexts</a:t>
            </a:r>
          </a:p>
          <a:p>
            <a:pPr lvl="1"/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888207-E718-417F-7779-6DDDC9FC458D}"/>
              </a:ext>
            </a:extLst>
          </p:cNvPr>
          <p:cNvCxnSpPr/>
          <p:nvPr/>
        </p:nvCxnSpPr>
        <p:spPr>
          <a:xfrm>
            <a:off x="1295399" y="1231641"/>
            <a:ext cx="10330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8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56F-92A5-9936-EAA5-B01FC81B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Consider Special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DDCD-707A-A5D7-B2C6-B463856CE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F9737A-2F89-1D90-E045-B381D5B0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9820656" cy="4684489"/>
          </a:xfrm>
        </p:spPr>
        <p:txBody>
          <a:bodyPr/>
          <a:lstStyle/>
          <a:p>
            <a:r>
              <a:rPr lang="en-US" sz="2800" dirty="0"/>
              <a:t>Some publishers have Topic specific journals</a:t>
            </a:r>
          </a:p>
          <a:p>
            <a:pPr lvl="1"/>
            <a:r>
              <a:rPr lang="en-US" sz="2400" dirty="0"/>
              <a:t>i.e. Frontiers in Public Health, Public Health Reviews, Frontiers in Reproductive Health, Rare, etc.</a:t>
            </a:r>
          </a:p>
          <a:p>
            <a:endParaRPr lang="en-US" sz="2800" dirty="0"/>
          </a:p>
          <a:p>
            <a:r>
              <a:rPr lang="en-US" sz="2800" dirty="0"/>
              <a:t>Some journals have Special Editions or Focused Research Topics</a:t>
            </a:r>
          </a:p>
          <a:p>
            <a:pPr lvl="1"/>
            <a:r>
              <a:rPr lang="en-US" sz="2400" dirty="0"/>
              <a:t>i.e. </a:t>
            </a:r>
            <a:r>
              <a:rPr lang="en-US" sz="2400" i="1" dirty="0"/>
              <a:t>“Research and Diagnosis of Rare Diseases in Low and Middle Income Countries”</a:t>
            </a:r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888207-E718-417F-7779-6DDDC9FC458D}"/>
              </a:ext>
            </a:extLst>
          </p:cNvPr>
          <p:cNvCxnSpPr/>
          <p:nvPr/>
        </p:nvCxnSpPr>
        <p:spPr>
          <a:xfrm>
            <a:off x="1295399" y="1231641"/>
            <a:ext cx="10330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7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White DNA structure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2526861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B8B6963-69FE-8A03-5E86-2BF855024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5715" y="4775088"/>
            <a:ext cx="9116568" cy="722376"/>
          </a:xfrm>
        </p:spPr>
        <p:txBody>
          <a:bodyPr/>
          <a:lstStyle/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en-US" sz="2000" cap="all" spc="0" dirty="0"/>
              <a:t>Claudia </a:t>
            </a:r>
            <a:r>
              <a:rPr lang="en-US" sz="2000" cap="all" spc="0" dirty="0" err="1"/>
              <a:t>gonzaga</a:t>
            </a:r>
            <a:r>
              <a:rPr lang="en-US" sz="2000" cap="all" spc="0" dirty="0"/>
              <a:t>-Jauregui</a:t>
            </a:r>
          </a:p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en-US" sz="2000" cap="all" spc="0" dirty="0"/>
              <a:t>@cgonzagaj</a:t>
            </a:r>
          </a:p>
        </p:txBody>
      </p:sp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{F5571D10-6CC1-45B2-9E60-79BC284B4809}tf67061901_win32</Template>
  <TotalTime>7458</TotalTime>
  <Words>280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Daytona Condensed Light</vt:lpstr>
      <vt:lpstr>Posterama</vt:lpstr>
      <vt:lpstr>Office Theme</vt:lpstr>
      <vt:lpstr>Publishing ELSI in Scientific Journals</vt:lpstr>
      <vt:lpstr>Claudia Gonzaga-Jauregui, PhD</vt:lpstr>
      <vt:lpstr>About AJHG</vt:lpstr>
      <vt:lpstr>About AJHG</vt:lpstr>
      <vt:lpstr>Consider Your Audience</vt:lpstr>
      <vt:lpstr>Consider Special Topics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ELSI in Scientific Journals</dc:title>
  <dc:creator>Claudia Gonzaga Jauregui</dc:creator>
  <cp:lastModifiedBy>Claudia Gonzaga Jauregui</cp:lastModifiedBy>
  <cp:revision>2</cp:revision>
  <dcterms:created xsi:type="dcterms:W3CDTF">2023-08-21T03:09:05Z</dcterms:created>
  <dcterms:modified xsi:type="dcterms:W3CDTF">2023-08-29T05:16:10Z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