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03" r:id="rId4"/>
    <p:sldId id="304" r:id="rId5"/>
    <p:sldId id="305" r:id="rId6"/>
    <p:sldId id="306" r:id="rId7"/>
    <p:sldId id="308" r:id="rId8"/>
    <p:sldId id="307" r:id="rId9"/>
    <p:sldId id="309" r:id="rId10"/>
    <p:sldId id="310" r:id="rId11"/>
    <p:sldId id="311" r:id="rId12"/>
    <p:sldId id="313" r:id="rId13"/>
    <p:sldId id="312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1F"/>
    <a:srgbClr val="004461"/>
    <a:srgbClr val="00A6CE"/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 autoAdjust="0"/>
    <p:restoredTop sz="86697" autoAdjust="0"/>
  </p:normalViewPr>
  <p:slideViewPr>
    <p:cSldViewPr snapToGrid="0">
      <p:cViewPr varScale="1">
        <p:scale>
          <a:sx n="97" d="100"/>
          <a:sy n="97" d="100"/>
        </p:scale>
        <p:origin x="10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84CB5-626E-46C4-84A6-0E25EC7B1588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29F36-952D-4662-8A76-DBC4F971E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https://www.gimjournal.org/content/aims</a:t>
            </a:r>
          </a:p>
          <a:p>
            <a:r>
              <a:rPr lang="en-US" dirty="0"/>
              <a:t>https://www.gimjournal.org/editors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4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https://www.science.org/content/page/science-information-authors</a:t>
            </a:r>
          </a:p>
          <a:p>
            <a:r>
              <a:rPr lang="en-US" dirty="0"/>
              <a:t>https://www.nejm.org/author-center/article-types</a:t>
            </a:r>
          </a:p>
          <a:p>
            <a:r>
              <a:rPr lang="en-US" dirty="0"/>
              <a:t>https://www.elsevier.com/journals/genetics-in-medicine/1098-3600/guide-for-authors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same links as the previous slide apply here, so probably no need to repeat.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7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https://www.acmg.net/ACMG/Advocacy/Policy-Statements/ACMG/Advocacy/Policy-Statements.aspx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87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https://scholar.google.com/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53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articles with data sharing language for qualitative research:</a:t>
            </a:r>
          </a:p>
          <a:p>
            <a:r>
              <a:rPr lang="en-US" dirty="0"/>
              <a:t>https://pubmed.ncbi.nlm.nih.gov/36681871/</a:t>
            </a:r>
          </a:p>
          <a:p>
            <a:r>
              <a:rPr lang="en-US" dirty="0"/>
              <a:t>https://pubmed.ncbi.nlm.nih.gov/34949531/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47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https://www.gimjournal.org/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29F36-952D-4662-8A76-DBC4F971E4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2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2518-B211-47A8-AC44-025CFFE6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9ED2C-A3A6-4D81-A4DC-7943A4D1E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56D016-92C5-3C48-9C52-CC35884828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24299"/>
            <a:ext cx="10515600" cy="414856"/>
          </a:xfrm>
        </p:spPr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00CC79D-3D9F-3341-A1B3-40C3FC8AE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503" y="6354610"/>
            <a:ext cx="6818051" cy="242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2518-B211-47A8-AC44-025CFFE6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9ED2C-A3A6-4D81-A4DC-7943A4D1E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56D016-92C5-3C48-9C52-CC35884828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24299"/>
            <a:ext cx="10515600" cy="414856"/>
          </a:xfrm>
        </p:spPr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7BE246-D1EA-2567-E5B2-2D4A6EE3AD1B}"/>
              </a:ext>
            </a:extLst>
          </p:cNvPr>
          <p:cNvSpPr/>
          <p:nvPr userDrawn="1"/>
        </p:nvSpPr>
        <p:spPr>
          <a:xfrm>
            <a:off x="0" y="6151418"/>
            <a:ext cx="12192000" cy="706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1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2FC79BC-DAE3-7742-9411-DAB31A79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132"/>
            <a:ext cx="10515600" cy="679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64987149-F4DA-DB44-A6F7-EAF070B1E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324299"/>
            <a:ext cx="10515600" cy="414856"/>
          </a:xfrm>
        </p:spPr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A5A4D0-6676-E84E-BC21-092B09698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159188" cy="3788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0CE031D-DC3B-3542-B3C9-7BCAA017D25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194612" y="1825624"/>
            <a:ext cx="5159188" cy="3788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D376F22-09A5-454A-BB68-88EDAFC86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503" y="6354610"/>
            <a:ext cx="6818051" cy="242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2518-B211-47A8-AC44-025CFFE6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156D016-92C5-3C48-9C52-CC35884828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324299"/>
            <a:ext cx="10515600" cy="414856"/>
          </a:xfrm>
        </p:spPr>
        <p:txBody>
          <a:bodyPr/>
          <a:lstStyle>
            <a:lvl1pPr>
              <a:defRPr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E38FD1C-A497-F149-BD55-5A26509C4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503" y="6354610"/>
            <a:ext cx="6818051" cy="242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2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2518-B211-47A8-AC44-025CFFE6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8B3A813-6CF7-1947-AB85-77D4C7B96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503" y="6354610"/>
            <a:ext cx="6818051" cy="242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3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3106C69-6BAC-2554-CDA9-D454465637F2}"/>
              </a:ext>
            </a:extLst>
          </p:cNvPr>
          <p:cNvGrpSpPr/>
          <p:nvPr userDrawn="1"/>
        </p:nvGrpSpPr>
        <p:grpSpPr>
          <a:xfrm>
            <a:off x="666401" y="1463040"/>
            <a:ext cx="3931920" cy="3931920"/>
            <a:chOff x="1106976" y="1231534"/>
            <a:chExt cx="3931920" cy="393192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3CFB3A9-997F-EAAB-C303-2DE4C4F83A30}"/>
                </a:ext>
              </a:extLst>
            </p:cNvPr>
            <p:cNvSpPr/>
            <p:nvPr userDrawn="1"/>
          </p:nvSpPr>
          <p:spPr>
            <a:xfrm>
              <a:off x="1106976" y="1231534"/>
              <a:ext cx="3931920" cy="3931920"/>
            </a:xfrm>
            <a:prstGeom prst="ellipse">
              <a:avLst/>
            </a:prstGeom>
            <a:solidFill>
              <a:srgbClr val="F7971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Graphic 4" descr="Home with solid fill">
              <a:extLst>
                <a:ext uri="{FF2B5EF4-FFF2-40B4-BE49-F238E27FC236}">
                  <a16:creationId xmlns:a16="http://schemas.microsoft.com/office/drawing/2014/main" id="{37AED199-A0E1-4CF8-7F89-98773F3EAC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82681" y="1415796"/>
              <a:ext cx="3380509" cy="3380509"/>
            </a:xfrm>
            <a:prstGeom prst="rect">
              <a:avLst/>
            </a:prstGeom>
          </p:spPr>
        </p:pic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E244EAA3-793C-5983-8D36-11AB3F45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0257" y="3089048"/>
            <a:ext cx="6025342" cy="679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game&#10;&#10;Description automatically generated">
            <a:extLst>
              <a:ext uri="{FF2B5EF4-FFF2-40B4-BE49-F238E27FC236}">
                <a16:creationId xmlns:a16="http://schemas.microsoft.com/office/drawing/2014/main" id="{8F23AB57-6CD2-4759-958D-011449C05A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75" b="19038"/>
          <a:stretch/>
        </p:blipFill>
        <p:spPr>
          <a:xfrm>
            <a:off x="0" y="6661107"/>
            <a:ext cx="12192000" cy="10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9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5456168-7B5B-4448-AA24-1512BE499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4066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DA4AE4-446B-E84A-AD7A-25DE1275999B}"/>
              </a:ext>
            </a:extLst>
          </p:cNvPr>
          <p:cNvSpPr/>
          <p:nvPr userDrawn="1"/>
        </p:nvSpPr>
        <p:spPr>
          <a:xfrm>
            <a:off x="779929" y="1165411"/>
            <a:ext cx="10623177" cy="206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1F8AA-6B3F-48AD-A70D-F5BAC88D3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8574"/>
            <a:ext cx="9144000" cy="1208313"/>
          </a:xfrm>
        </p:spPr>
        <p:txBody>
          <a:bodyPr anchor="ctr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0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5806B-5EC1-4C6D-AAA6-4E03E371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132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BEEAA-732D-4616-A8D0-82D419E73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3788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AE221F-1BCB-2A4B-A9D1-A53F6B025148}"/>
              </a:ext>
            </a:extLst>
          </p:cNvPr>
          <p:cNvCxnSpPr/>
          <p:nvPr userDrawn="1"/>
        </p:nvCxnSpPr>
        <p:spPr>
          <a:xfrm>
            <a:off x="838200" y="1262745"/>
            <a:ext cx="1051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A094FA-BF9C-2D40-AD4C-6022FB1F1B4F}"/>
              </a:ext>
            </a:extLst>
          </p:cNvPr>
          <p:cNvGrpSpPr/>
          <p:nvPr userDrawn="1"/>
        </p:nvGrpSpPr>
        <p:grpSpPr>
          <a:xfrm>
            <a:off x="838200" y="6274821"/>
            <a:ext cx="10515600" cy="402084"/>
            <a:chOff x="838200" y="6230806"/>
            <a:chExt cx="10515600" cy="4020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23F6A7E-973D-E346-9977-9AC09195AF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6230806"/>
              <a:ext cx="1331904" cy="40208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D4CE08C-6A95-9744-A3DA-E1754AC5D6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3594" y="6306197"/>
              <a:ext cx="1260206" cy="251302"/>
            </a:xfrm>
            <a:prstGeom prst="rect">
              <a:avLst/>
            </a:prstGeom>
          </p:spPr>
        </p:pic>
      </p:grpSp>
      <p:pic>
        <p:nvPicPr>
          <p:cNvPr id="16" name="Picture 15" descr="A picture containing game&#10;&#10;Description automatically generated">
            <a:extLst>
              <a:ext uri="{FF2B5EF4-FFF2-40B4-BE49-F238E27FC236}">
                <a16:creationId xmlns:a16="http://schemas.microsoft.com/office/drawing/2014/main" id="{841BD125-D1B9-F84D-8C8C-262EC7A5E4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75" b="19038"/>
          <a:stretch/>
        </p:blipFill>
        <p:spPr>
          <a:xfrm>
            <a:off x="0" y="6010183"/>
            <a:ext cx="12192000" cy="102017"/>
          </a:xfrm>
          <a:prstGeom prst="rect">
            <a:avLst/>
          </a:prstGeom>
        </p:spPr>
      </p:pic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3EE20E59-8C2A-7C4E-A375-FA83916F3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503" y="6354610"/>
            <a:ext cx="6818051" cy="242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2" r:id="rId3"/>
    <p:sldLayoutId id="2147483658" r:id="rId4"/>
    <p:sldLayoutId id="2147483659" r:id="rId5"/>
    <p:sldLayoutId id="2147483651" r:id="rId6"/>
    <p:sldLayoutId id="2147483660" r:id="rId7"/>
    <p:sldLayoutId id="214748364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3FD59B-7E55-464B-BDB2-35D73DF6AB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Kyle Brothers, MD, PhD</a:t>
            </a:r>
          </a:p>
          <a:p>
            <a:pPr algn="ctr"/>
            <a:endParaRPr lang="en-US" dirty="0"/>
          </a:p>
          <a:p>
            <a:pPr algn="ctr"/>
            <a:r>
              <a:rPr lang="en-US"/>
              <a:t>September 7, </a:t>
            </a:r>
            <a:r>
              <a:rPr lang="en-US" dirty="0"/>
              <a:t>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34867-B30E-415F-97D2-6D0349D19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033" y="858574"/>
            <a:ext cx="10153934" cy="231225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03030"/>
                </a:solidFill>
                <a:effectLst/>
                <a:ea typeface="Calibri" panose="020F0502020204030204" pitchFamily="34" charset="0"/>
              </a:rPr>
              <a:t>Publishing ELSI in Scientific Journals:</a:t>
            </a:r>
            <a:br>
              <a:rPr lang="en-US" sz="3200" dirty="0">
                <a:solidFill>
                  <a:srgbClr val="303030"/>
                </a:solidFill>
                <a:effectLst/>
                <a:ea typeface="Calibri" panose="020F0502020204030204" pitchFamily="34" charset="0"/>
              </a:rPr>
            </a:br>
            <a:r>
              <a:rPr lang="en-US" sz="3200" dirty="0">
                <a:solidFill>
                  <a:srgbClr val="303030"/>
                </a:solidFill>
                <a:effectLst/>
                <a:ea typeface="Calibri" panose="020F0502020204030204" pitchFamily="34" charset="0"/>
              </a:rPr>
              <a:t>Perspectives from </a:t>
            </a:r>
            <a:r>
              <a:rPr lang="en-US" sz="3200" i="1" dirty="0">
                <a:solidFill>
                  <a:srgbClr val="303030"/>
                </a:solidFill>
                <a:effectLst/>
                <a:ea typeface="Calibri" panose="020F0502020204030204" pitchFamily="34" charset="0"/>
              </a:rPr>
              <a:t>Genetics in Medicine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38185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50F1-1F48-08A6-6C05-4516709E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F031-2458-5446-A1C9-9E4B2CEF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Receptivity highly variable among journals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Recommendation: Google Scholar for qualitative work in your target journal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Detailed methods with jargon: required at social science journals but could decrease suitability for medical journal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98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50F1-1F48-08A6-6C05-4516709E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F031-2458-5446-A1C9-9E4B2CEF1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Typically fits in “Original Research” category, so 3000-4000 words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of tables and figures can help meet word limits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Sample size needed for saturation ≠ number needed to pass journal triage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At GIM, sample size &gt;20 strengthens case for proceeding to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Sample size &lt;15 less likely to be reviewed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Data-sharing typically required (so need plan to share qualitative data)</a:t>
            </a:r>
          </a:p>
        </p:txBody>
      </p:sp>
    </p:spTree>
    <p:extLst>
      <p:ext uri="{BB962C8B-B14F-4D97-AF65-F5344CB8AC3E}">
        <p14:creationId xmlns:p14="http://schemas.microsoft.com/office/powerpoint/2010/main" val="164312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CA5A-5FD6-875F-9A87-DE5A6B55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DEB4-59D1-2255-8B26-B04D67387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“Open” journal options like </a:t>
            </a:r>
            <a:r>
              <a:rPr lang="en-US" i="1" dirty="0"/>
              <a:t>Genetics in Medicine Open</a:t>
            </a:r>
            <a:r>
              <a:rPr lang="en-US" dirty="0"/>
              <a:t>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Focus on rigor &gt; focus on significance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Typically more lenient on word count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Might be a better fit for: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Qualitative research with small sample size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Longer commentary (i.e. conceptual / normative) pieces</a:t>
            </a:r>
          </a:p>
        </p:txBody>
      </p:sp>
    </p:spTree>
    <p:extLst>
      <p:ext uri="{BB962C8B-B14F-4D97-AF65-F5344CB8AC3E}">
        <p14:creationId xmlns:p14="http://schemas.microsoft.com/office/powerpoint/2010/main" val="330762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76A6CF-54BE-9163-84CF-C74973845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756" y="2196635"/>
            <a:ext cx="6025342" cy="2464730"/>
          </a:xfrm>
        </p:spPr>
        <p:txBody>
          <a:bodyPr>
            <a:normAutofit/>
          </a:bodyPr>
          <a:lstStyle/>
          <a:p>
            <a:r>
              <a:rPr lang="en-US" dirty="0"/>
              <a:t>Many scientific/medical journals now accept qualitative research articles…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But with some idiosyncratic expectations</a:t>
            </a:r>
          </a:p>
        </p:txBody>
      </p:sp>
    </p:spTree>
    <p:extLst>
      <p:ext uri="{BB962C8B-B14F-4D97-AF65-F5344CB8AC3E}">
        <p14:creationId xmlns:p14="http://schemas.microsoft.com/office/powerpoint/2010/main" val="188812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FFC6-7B04-472F-C9B9-BEAEC82D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156E3-5C0A-72A4-070B-9FF8F930B5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46855-1BB8-4E0A-F7F5-8374FD071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GIM Editorial Board</a:t>
            </a:r>
          </a:p>
          <a:p>
            <a:r>
              <a:rPr lang="en-US" sz="2000" b="0" dirty="0"/>
              <a:t>Bob Steiner (EIC)</a:t>
            </a:r>
          </a:p>
          <a:p>
            <a:r>
              <a:rPr lang="en-US" sz="2000" b="0" dirty="0"/>
              <a:t>Diane Drexler (Managing Editor)</a:t>
            </a:r>
          </a:p>
          <a:p>
            <a:r>
              <a:rPr lang="en-US" sz="2000" b="0" dirty="0"/>
              <a:t>Jan Higgins (previous Managing Editor)</a:t>
            </a:r>
          </a:p>
          <a:p>
            <a:r>
              <a:rPr lang="en-US" sz="2000" b="0" dirty="0"/>
              <a:t>David Miller (Deputy EIC)</a:t>
            </a:r>
          </a:p>
          <a:p>
            <a:r>
              <a:rPr lang="en-US" sz="2000" b="0" dirty="0"/>
              <a:t>Mildred Cho (fellow ELSI section editor and Chair, IDEA Committee)</a:t>
            </a:r>
            <a:endParaRPr lang="en-US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7DAEEE-D520-D4EF-AFCF-F8B97D6AD118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GIM Ethics Advisory Committee</a:t>
            </a:r>
          </a:p>
          <a:p>
            <a:r>
              <a:rPr lang="en-US" sz="2000" b="0" dirty="0"/>
              <a:t>Shawneequa Callier</a:t>
            </a:r>
          </a:p>
          <a:p>
            <a:r>
              <a:rPr lang="en-US" sz="2000" b="0" dirty="0"/>
              <a:t>Beth Tarini</a:t>
            </a:r>
          </a:p>
          <a:p>
            <a:r>
              <a:rPr lang="en-US" sz="2000" b="0" dirty="0" err="1"/>
              <a:t>M’an</a:t>
            </a:r>
            <a:r>
              <a:rPr lang="en-US" sz="2000" b="0" dirty="0"/>
              <a:t> Zawati</a:t>
            </a:r>
          </a:p>
          <a:p>
            <a:r>
              <a:rPr lang="en-US" sz="2000" b="0" dirty="0"/>
              <a:t>Kelly Ormond</a:t>
            </a:r>
          </a:p>
        </p:txBody>
      </p:sp>
    </p:spTree>
    <p:extLst>
      <p:ext uri="{BB962C8B-B14F-4D97-AF65-F5344CB8AC3E}">
        <p14:creationId xmlns:p14="http://schemas.microsoft.com/office/powerpoint/2010/main" val="102660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06BC1B-7317-25F7-D677-48B95BDAC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7DD3FD-276D-2FDA-62DF-8A0AE812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US" b="0" dirty="0"/>
              <a:t>About GIM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US" b="0" dirty="0"/>
              <a:t>Where ELSI articles (sometimes) fit at scientific journals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US" b="0" dirty="0"/>
              <a:t>Pitfalls</a:t>
            </a:r>
          </a:p>
          <a:p>
            <a:pPr marL="342900" indent="-342900">
              <a:lnSpc>
                <a:spcPct val="200000"/>
              </a:lnSpc>
              <a:buFontTx/>
              <a:buChar char="-"/>
            </a:pPr>
            <a:r>
              <a:rPr lang="en-US" b="0" dirty="0"/>
              <a:t>Focus on Qualitative Research</a:t>
            </a:r>
          </a:p>
        </p:txBody>
      </p:sp>
    </p:spTree>
    <p:extLst>
      <p:ext uri="{BB962C8B-B14F-4D97-AF65-F5344CB8AC3E}">
        <p14:creationId xmlns:p14="http://schemas.microsoft.com/office/powerpoint/2010/main" val="370132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FFFFA7A-0179-F637-B742-3687A07B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GIM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3B5408-6AD0-AA3E-A921-0CFE30239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b="0" dirty="0"/>
              <a:t>Official journal of the American College of Medical Genetics</a:t>
            </a:r>
          </a:p>
          <a:p>
            <a:pPr marL="342900" indent="-342900">
              <a:buFontTx/>
              <a:buChar char="-"/>
            </a:pPr>
            <a:endParaRPr lang="en-US" b="0" dirty="0"/>
          </a:p>
          <a:p>
            <a:pPr marL="342900" indent="-342900">
              <a:buFontTx/>
              <a:buChar char="-"/>
            </a:pPr>
            <a:r>
              <a:rPr lang="en-US" b="0" dirty="0"/>
              <a:t>Research journal of a mostly clinical professional society →</a:t>
            </a:r>
            <a:br>
              <a:rPr lang="en-US" b="0" dirty="0"/>
            </a:br>
            <a:r>
              <a:rPr lang="en-US" b="0" dirty="0"/>
              <a:t>focus on medically/clinically relevant research</a:t>
            </a:r>
          </a:p>
          <a:p>
            <a:pPr marL="342900" indent="-342900">
              <a:buFontTx/>
              <a:buChar char="-"/>
            </a:pPr>
            <a:endParaRPr lang="en-US" b="0" dirty="0"/>
          </a:p>
          <a:p>
            <a:pPr marL="342900" indent="-342900">
              <a:buFontTx/>
              <a:buChar char="-"/>
            </a:pPr>
            <a:r>
              <a:rPr lang="en-US" b="0" dirty="0"/>
              <a:t>Includes sections / section editors focused on:</a:t>
            </a:r>
          </a:p>
          <a:p>
            <a:pPr marL="800100" lvl="1" indent="-342900">
              <a:buFontTx/>
              <a:buChar char="-"/>
            </a:pPr>
            <a:r>
              <a:rPr lang="en-US" b="0" dirty="0"/>
              <a:t>ELSI (x2)</a:t>
            </a:r>
          </a:p>
          <a:p>
            <a:pPr marL="800100" lvl="1" indent="-342900">
              <a:buFontTx/>
              <a:buChar char="-"/>
            </a:pPr>
            <a:r>
              <a:rPr lang="en-US" b="0" dirty="0"/>
              <a:t>Genetic Counseling</a:t>
            </a:r>
          </a:p>
          <a:p>
            <a:pPr marL="800100" lvl="1" indent="-342900">
              <a:buFontTx/>
              <a:buChar char="-"/>
            </a:pPr>
            <a:r>
              <a:rPr lang="en-US" b="0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57582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57450A5-075A-5B49-34EF-391863C8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018" y="1283603"/>
            <a:ext cx="6250955" cy="4290793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3200" dirty="0"/>
              <a:t>Clinically-focused journals are typically more receptive to</a:t>
            </a:r>
            <a:br>
              <a:rPr lang="en-US" sz="3200" dirty="0"/>
            </a:br>
            <a:r>
              <a:rPr lang="en-US" sz="3200" dirty="0"/>
              <a:t>ethics / ELSI work than “hard” science journals – 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And there is a spectrum</a:t>
            </a:r>
          </a:p>
        </p:txBody>
      </p:sp>
    </p:spTree>
    <p:extLst>
      <p:ext uri="{BB962C8B-B14F-4D97-AF65-F5344CB8AC3E}">
        <p14:creationId xmlns:p14="http://schemas.microsoft.com/office/powerpoint/2010/main" val="117690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955B30-D20B-7BAD-B169-6F5A0D1B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ELSI “Fits”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CF062-C10A-33BD-5708-8A9C48B1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Commentary (1200-1800 words) – often conceptual/normative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Science</a:t>
            </a:r>
            <a:r>
              <a:rPr lang="en-US" dirty="0"/>
              <a:t> = “Science Policy Forum”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NEJM</a:t>
            </a:r>
            <a:r>
              <a:rPr lang="en-US" dirty="0"/>
              <a:t> = “Perspective”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GIM</a:t>
            </a:r>
            <a:r>
              <a:rPr lang="en-US" dirty="0"/>
              <a:t> =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“Commentary” (&lt;1500 words)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“Special Article” (&gt;1500 words)</a:t>
            </a:r>
          </a:p>
        </p:txBody>
      </p:sp>
    </p:spTree>
    <p:extLst>
      <p:ext uri="{BB962C8B-B14F-4D97-AF65-F5344CB8AC3E}">
        <p14:creationId xmlns:p14="http://schemas.microsoft.com/office/powerpoint/2010/main" val="422368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955B30-D20B-7BAD-B169-6F5A0D1B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ELSI “Fits”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CF062-C10A-33BD-5708-8A9C48B1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Original Research (3000-4000 words) – often empirical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Science</a:t>
            </a:r>
            <a:r>
              <a:rPr lang="en-US" dirty="0"/>
              <a:t> = “Research Article”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NEJM</a:t>
            </a:r>
            <a:r>
              <a:rPr lang="en-US" dirty="0"/>
              <a:t> = “Original Article”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i="1" dirty="0"/>
              <a:t>GIM</a:t>
            </a:r>
            <a:r>
              <a:rPr lang="en-US" dirty="0"/>
              <a:t> = “Article”</a:t>
            </a:r>
          </a:p>
        </p:txBody>
      </p:sp>
    </p:spTree>
    <p:extLst>
      <p:ext uri="{BB962C8B-B14F-4D97-AF65-F5344CB8AC3E}">
        <p14:creationId xmlns:p14="http://schemas.microsoft.com/office/powerpoint/2010/main" val="343237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955B30-D20B-7BAD-B169-6F5A0D1B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ELSI “Fits”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CF062-C10A-33BD-5708-8A9C48B1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Recommendations, Guidelines, Statements (4000-5000 words)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Typically limited to works prepared by committees of the organization and approved by its Board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Iterative process: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Topic and writing team selected →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Board approval →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Draft prepared →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Board approval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1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955B30-D20B-7BAD-B169-6F5A0D1B8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ELSI “Fits”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CF062-C10A-33BD-5708-8A9C48B1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Intro/Discussion sections of Original Research (3000-4000 words)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ELSI issues can be an important element of contextualizing original genetics/genomics research</a:t>
            </a:r>
          </a:p>
        </p:txBody>
      </p:sp>
    </p:spTree>
    <p:extLst>
      <p:ext uri="{BB962C8B-B14F-4D97-AF65-F5344CB8AC3E}">
        <p14:creationId xmlns:p14="http://schemas.microsoft.com/office/powerpoint/2010/main" val="263846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0258-2B10-AF79-BFE2-68CC79A7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DF930-561B-2F2D-9C49-74F7A6604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Language: specialized language from sociology, philosophy,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Pitfall: “low interest to audience”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Also: Journal policy on condition names sometimes reflect ableism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Reviewer selection: often combination of topical experts and methodological experts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Pitfall: topical experts making unhelpful comments about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Editorial involvement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Pitfall: high profile journals often take strong editorial discretion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ISED NORTON-UofL TEMPLATE.potx  -  Read-Only" id="{D89CF26E-5849-4851-9354-B59290C7D710}" vid="{303FC2C8-1B8D-4BDA-BDBA-F6E2FCF88A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05.13.21-REVISED NORTON-UofL TEMPLATE-GSM(2)</Template>
  <TotalTime>633</TotalTime>
  <Words>711</Words>
  <Application>Microsoft Macintosh PowerPoint</Application>
  <PresentationFormat>Widescreen</PresentationFormat>
  <Paragraphs>114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Publishing ELSI in Scientific Journals: Perspectives from Genetics in Medicine</vt:lpstr>
      <vt:lpstr>Overview</vt:lpstr>
      <vt:lpstr>About GIM</vt:lpstr>
      <vt:lpstr>Clinically-focused journals are typically more receptive to ethics / ELSI work than “hard” science journals –   And there is a spectrum</vt:lpstr>
      <vt:lpstr>Where ELSI “Fits”</vt:lpstr>
      <vt:lpstr>Where ELSI “Fits”</vt:lpstr>
      <vt:lpstr>Where ELSI “Fits”</vt:lpstr>
      <vt:lpstr>Where ELSI “Fits”</vt:lpstr>
      <vt:lpstr>Pitfalls</vt:lpstr>
      <vt:lpstr>Qualitative Research</vt:lpstr>
      <vt:lpstr>Qualitative Research</vt:lpstr>
      <vt:lpstr>Open Options</vt:lpstr>
      <vt:lpstr>Many scientific/medical journals now accept qualitative research articles…  But with some idiosyncratic expectations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Brothers,Kyle B</dc:creator>
  <cp:lastModifiedBy>Sepahpour, Tiana Y.</cp:lastModifiedBy>
  <cp:revision>18</cp:revision>
  <dcterms:created xsi:type="dcterms:W3CDTF">2022-05-16T13:55:22Z</dcterms:created>
  <dcterms:modified xsi:type="dcterms:W3CDTF">2023-08-28T17:55:01Z</dcterms:modified>
</cp:coreProperties>
</file>