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7" r:id="rId1"/>
    <p:sldMasterId id="2147484910" r:id="rId2"/>
  </p:sldMasterIdLst>
  <p:notesMasterIdLst>
    <p:notesMasterId r:id="rId18"/>
  </p:notesMasterIdLst>
  <p:handoutMasterIdLst>
    <p:handoutMasterId r:id="rId19"/>
  </p:handoutMasterIdLst>
  <p:sldIdLst>
    <p:sldId id="317" r:id="rId3"/>
    <p:sldId id="980" r:id="rId4"/>
    <p:sldId id="1015" r:id="rId5"/>
    <p:sldId id="1016" r:id="rId6"/>
    <p:sldId id="1102" r:id="rId7"/>
    <p:sldId id="1092" r:id="rId8"/>
    <p:sldId id="1098" r:id="rId9"/>
    <p:sldId id="1103" r:id="rId10"/>
    <p:sldId id="1014" r:id="rId11"/>
    <p:sldId id="994" r:id="rId12"/>
    <p:sldId id="276" r:id="rId13"/>
    <p:sldId id="1093" r:id="rId14"/>
    <p:sldId id="1094" r:id="rId15"/>
    <p:sldId id="1095" r:id="rId16"/>
    <p:sldId id="1096" r:id="rId17"/>
  </p:sldIdLst>
  <p:sldSz cx="12192000" cy="6858000"/>
  <p:notesSz cx="7026275" cy="93122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011" algn="l" rtl="0" fontAlgn="base">
      <a:spcBef>
        <a:spcPct val="0"/>
      </a:spcBef>
      <a:spcAft>
        <a:spcPct val="0"/>
      </a:spcAft>
      <a:defRPr kern="1200">
        <a:solidFill>
          <a:schemeClr val="tx1"/>
        </a:solidFill>
        <a:latin typeface="Arial" pitchFamily="34" charset="0"/>
        <a:ea typeface="+mn-ea"/>
        <a:cs typeface="+mn-cs"/>
      </a:defRPr>
    </a:lvl2pPr>
    <a:lvl3pPr marL="914021" algn="l" rtl="0" fontAlgn="base">
      <a:spcBef>
        <a:spcPct val="0"/>
      </a:spcBef>
      <a:spcAft>
        <a:spcPct val="0"/>
      </a:spcAft>
      <a:defRPr kern="1200">
        <a:solidFill>
          <a:schemeClr val="tx1"/>
        </a:solidFill>
        <a:latin typeface="Arial" pitchFamily="34" charset="0"/>
        <a:ea typeface="+mn-ea"/>
        <a:cs typeface="+mn-cs"/>
      </a:defRPr>
    </a:lvl3pPr>
    <a:lvl4pPr marL="1371032" algn="l" rtl="0" fontAlgn="base">
      <a:spcBef>
        <a:spcPct val="0"/>
      </a:spcBef>
      <a:spcAft>
        <a:spcPct val="0"/>
      </a:spcAft>
      <a:defRPr kern="1200">
        <a:solidFill>
          <a:schemeClr val="tx1"/>
        </a:solidFill>
        <a:latin typeface="Arial" pitchFamily="34" charset="0"/>
        <a:ea typeface="+mn-ea"/>
        <a:cs typeface="+mn-cs"/>
      </a:defRPr>
    </a:lvl4pPr>
    <a:lvl5pPr marL="1828041" algn="l" rtl="0" fontAlgn="base">
      <a:spcBef>
        <a:spcPct val="0"/>
      </a:spcBef>
      <a:spcAft>
        <a:spcPct val="0"/>
      </a:spcAft>
      <a:defRPr kern="1200">
        <a:solidFill>
          <a:schemeClr val="tx1"/>
        </a:solidFill>
        <a:latin typeface="Arial" pitchFamily="34" charset="0"/>
        <a:ea typeface="+mn-ea"/>
        <a:cs typeface="+mn-cs"/>
      </a:defRPr>
    </a:lvl5pPr>
    <a:lvl6pPr marL="2285052" algn="l" defTabSz="914021" rtl="0" eaLnBrk="1" latinLnBrk="0" hangingPunct="1">
      <a:defRPr kern="1200">
        <a:solidFill>
          <a:schemeClr val="tx1"/>
        </a:solidFill>
        <a:latin typeface="Arial" pitchFamily="34" charset="0"/>
        <a:ea typeface="+mn-ea"/>
        <a:cs typeface="+mn-cs"/>
      </a:defRPr>
    </a:lvl6pPr>
    <a:lvl7pPr marL="2742062" algn="l" defTabSz="914021" rtl="0" eaLnBrk="1" latinLnBrk="0" hangingPunct="1">
      <a:defRPr kern="1200">
        <a:solidFill>
          <a:schemeClr val="tx1"/>
        </a:solidFill>
        <a:latin typeface="Arial" pitchFamily="34" charset="0"/>
        <a:ea typeface="+mn-ea"/>
        <a:cs typeface="+mn-cs"/>
      </a:defRPr>
    </a:lvl7pPr>
    <a:lvl8pPr marL="3199072" algn="l" defTabSz="914021" rtl="0" eaLnBrk="1" latinLnBrk="0" hangingPunct="1">
      <a:defRPr kern="1200">
        <a:solidFill>
          <a:schemeClr val="tx1"/>
        </a:solidFill>
        <a:latin typeface="Arial" pitchFamily="34" charset="0"/>
        <a:ea typeface="+mn-ea"/>
        <a:cs typeface="+mn-cs"/>
      </a:defRPr>
    </a:lvl8pPr>
    <a:lvl9pPr marL="3656083" algn="l" defTabSz="914021"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100E1878-D4AD-9C4C-ACAF-B1CEE72302D0}">
          <p14:sldIdLst>
            <p14:sldId id="317"/>
            <p14:sldId id="980"/>
            <p14:sldId id="1015"/>
            <p14:sldId id="1016"/>
            <p14:sldId id="1102"/>
            <p14:sldId id="1092"/>
            <p14:sldId id="1098"/>
            <p14:sldId id="1103"/>
            <p14:sldId id="1014"/>
            <p14:sldId id="994"/>
            <p14:sldId id="276"/>
            <p14:sldId id="1093"/>
            <p14:sldId id="1094"/>
            <p14:sldId id="1095"/>
            <p14:sldId id="1096"/>
          </p14:sldIdLst>
        </p14:section>
      </p14:sectionLst>
    </p:ext>
    <p:ext uri="{EFAFB233-063F-42B5-8137-9DF3F51BA10A}">
      <p15:sldGuideLst xmlns:p15="http://schemas.microsoft.com/office/powerpoint/2012/main">
        <p15:guide id="1" orient="horz" pos="3696" userDrawn="1">
          <p15:clr>
            <a:srgbClr val="A4A3A4"/>
          </p15:clr>
        </p15:guide>
        <p15:guide id="2" pos="4096" userDrawn="1">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guide id="3" orient="horz" pos="2933">
          <p15:clr>
            <a:srgbClr val="A4A3A4"/>
          </p15:clr>
        </p15:guide>
        <p15:guide id="4" pos="221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L Callier" initials="SL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5ABB"/>
    <a:srgbClr val="669900"/>
    <a:srgbClr val="73AC00"/>
    <a:srgbClr val="92D050"/>
    <a:srgbClr val="92CE50"/>
    <a:srgbClr val="AEC5E0"/>
    <a:srgbClr val="AAC2DE"/>
    <a:srgbClr val="A7BFDD"/>
    <a:srgbClr val="B1C7E1"/>
    <a:srgbClr val="B4C9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6" autoAdjust="0"/>
    <p:restoredTop sz="84394" autoAdjust="0"/>
  </p:normalViewPr>
  <p:slideViewPr>
    <p:cSldViewPr>
      <p:cViewPr varScale="1">
        <p:scale>
          <a:sx n="92" d="100"/>
          <a:sy n="92" d="100"/>
        </p:scale>
        <p:origin x="192" y="248"/>
      </p:cViewPr>
      <p:guideLst>
        <p:guide orient="horz" pos="3696"/>
        <p:guide pos="4096"/>
      </p:guideLst>
    </p:cSldViewPr>
  </p:slideViewPr>
  <p:outlineViewPr>
    <p:cViewPr>
      <p:scale>
        <a:sx n="33" d="100"/>
        <a:sy n="33" d="100"/>
      </p:scale>
      <p:origin x="0" y="10980"/>
    </p:cViewPr>
  </p:outlineViewPr>
  <p:notesTextViewPr>
    <p:cViewPr>
      <p:scale>
        <a:sx n="100" d="100"/>
        <a:sy n="100" d="100"/>
      </p:scale>
      <p:origin x="0" y="0"/>
    </p:cViewPr>
  </p:notesTextViewPr>
  <p:sorterViewPr>
    <p:cViewPr>
      <p:scale>
        <a:sx n="158" d="100"/>
        <a:sy n="158" d="100"/>
      </p:scale>
      <p:origin x="0" y="20130"/>
    </p:cViewPr>
  </p:sorterViewPr>
  <p:notesViewPr>
    <p:cSldViewPr snapToGrid="0" snapToObjects="1">
      <p:cViewPr>
        <p:scale>
          <a:sx n="134" d="100"/>
          <a:sy n="134" d="100"/>
        </p:scale>
        <p:origin x="-2742" y="1074"/>
      </p:cViewPr>
      <p:guideLst>
        <p:guide orient="horz" pos="2931"/>
        <p:guide pos="2211"/>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C46449-98B2-401B-9F4E-FB490BF98CFC}" type="doc">
      <dgm:prSet loTypeId="urn:microsoft.com/office/officeart/2008/layout/VerticalCircleList" loCatId="list" qsTypeId="urn:microsoft.com/office/officeart/2005/8/quickstyle/simple3" qsCatId="simple" csTypeId="urn:microsoft.com/office/officeart/2005/8/colors/colorful1" csCatId="colorful" phldr="1"/>
      <dgm:spPr/>
      <dgm:t>
        <a:bodyPr/>
        <a:lstStyle/>
        <a:p>
          <a:endParaRPr lang="en-US"/>
        </a:p>
      </dgm:t>
    </dgm:pt>
    <dgm:pt modelId="{F11F4C01-AE0B-4DF4-85F0-D83518718344}">
      <dgm:prSet phldrT="[Text]"/>
      <dgm:spPr/>
      <dgm:t>
        <a:bodyPr/>
        <a:lstStyle/>
        <a:p>
          <a:r>
            <a:rPr lang="en-US" dirty="0"/>
            <a:t>Complexities in understanding genomics, health, and the environment  
</a:t>
          </a:r>
        </a:p>
      </dgm:t>
    </dgm:pt>
    <dgm:pt modelId="{1375FC08-9B55-4EC9-AEF5-81FCCD8FBCD8}" type="parTrans" cxnId="{83457F41-D3C5-4BF6-BF56-3116ABFFCAEC}">
      <dgm:prSet/>
      <dgm:spPr/>
      <dgm:t>
        <a:bodyPr/>
        <a:lstStyle/>
        <a:p>
          <a:endParaRPr lang="en-US"/>
        </a:p>
      </dgm:t>
    </dgm:pt>
    <dgm:pt modelId="{EC7FDA36-8E3F-440A-9F90-A280A812C99D}" type="sibTrans" cxnId="{83457F41-D3C5-4BF6-BF56-3116ABFFCAEC}">
      <dgm:prSet/>
      <dgm:spPr/>
      <dgm:t>
        <a:bodyPr/>
        <a:lstStyle/>
        <a:p>
          <a:endParaRPr lang="en-US"/>
        </a:p>
      </dgm:t>
    </dgm:pt>
    <dgm:pt modelId="{12CF83E4-FCB9-42F5-A079-95BADF95BB1C}">
      <dgm:prSet phldrT="[Text]"/>
      <dgm:spPr/>
      <dgm:t>
        <a:bodyPr/>
        <a:lstStyle/>
        <a:p>
          <a:r>
            <a:rPr lang="en-US" dirty="0"/>
            <a:t>Example obstacles to effective communication about difference and the potential consequences  </a:t>
          </a:r>
        </a:p>
      </dgm:t>
    </dgm:pt>
    <dgm:pt modelId="{F5D3DA56-EE82-4D7C-9E1F-17D955F88AEC}" type="parTrans" cxnId="{8CEFEA94-5BDF-4F86-83C9-8A165C57D8DD}">
      <dgm:prSet/>
      <dgm:spPr/>
      <dgm:t>
        <a:bodyPr/>
        <a:lstStyle/>
        <a:p>
          <a:endParaRPr lang="en-US"/>
        </a:p>
      </dgm:t>
    </dgm:pt>
    <dgm:pt modelId="{9D84DA42-DF49-4D11-8330-D31750527C89}" type="sibTrans" cxnId="{8CEFEA94-5BDF-4F86-83C9-8A165C57D8DD}">
      <dgm:prSet/>
      <dgm:spPr/>
      <dgm:t>
        <a:bodyPr/>
        <a:lstStyle/>
        <a:p>
          <a:endParaRPr lang="en-US"/>
        </a:p>
      </dgm:t>
    </dgm:pt>
    <dgm:pt modelId="{5A1642BC-F346-4E84-BAF5-3762C5ECA8B2}" type="pres">
      <dgm:prSet presAssocID="{1CC46449-98B2-401B-9F4E-FB490BF98CFC}" presName="Name0" presStyleCnt="0">
        <dgm:presLayoutVars>
          <dgm:dir/>
        </dgm:presLayoutVars>
      </dgm:prSet>
      <dgm:spPr/>
    </dgm:pt>
    <dgm:pt modelId="{5AD7FE93-FEEA-44A7-A4BD-9C68BD58BF8D}" type="pres">
      <dgm:prSet presAssocID="{F11F4C01-AE0B-4DF4-85F0-D83518718344}" presName="noChildren" presStyleCnt="0"/>
      <dgm:spPr/>
    </dgm:pt>
    <dgm:pt modelId="{49425677-2E93-4787-ACDF-24038B999AD1}" type="pres">
      <dgm:prSet presAssocID="{F11F4C01-AE0B-4DF4-85F0-D83518718344}" presName="gap" presStyleCnt="0"/>
      <dgm:spPr/>
    </dgm:pt>
    <dgm:pt modelId="{5BEFF1B5-CCE1-42C5-B3D0-68779E6E8A78}" type="pres">
      <dgm:prSet presAssocID="{F11F4C01-AE0B-4DF4-85F0-D83518718344}" presName="medCircle2" presStyleLbl="vennNode1" presStyleIdx="0" presStyleCnt="2"/>
      <dgm:spPr/>
    </dgm:pt>
    <dgm:pt modelId="{01790F47-0B36-4931-A7BE-06FB5152FAB9}" type="pres">
      <dgm:prSet presAssocID="{F11F4C01-AE0B-4DF4-85F0-D83518718344}" presName="txLvlOnly1" presStyleLbl="revTx" presStyleIdx="0" presStyleCnt="2"/>
      <dgm:spPr/>
    </dgm:pt>
    <dgm:pt modelId="{7A50697B-BB5A-40C0-9CCF-C28C778C0498}" type="pres">
      <dgm:prSet presAssocID="{12CF83E4-FCB9-42F5-A079-95BADF95BB1C}" presName="noChildren" presStyleCnt="0"/>
      <dgm:spPr/>
    </dgm:pt>
    <dgm:pt modelId="{9BFBCF29-E0FA-4073-9B60-818F2848DCC8}" type="pres">
      <dgm:prSet presAssocID="{12CF83E4-FCB9-42F5-A079-95BADF95BB1C}" presName="gap" presStyleCnt="0"/>
      <dgm:spPr/>
    </dgm:pt>
    <dgm:pt modelId="{401F1235-F7BD-4DD6-9AEC-57D5F6BA627F}" type="pres">
      <dgm:prSet presAssocID="{12CF83E4-FCB9-42F5-A079-95BADF95BB1C}" presName="medCircle2" presStyleLbl="vennNode1" presStyleIdx="1" presStyleCnt="2"/>
      <dgm:spPr/>
    </dgm:pt>
    <dgm:pt modelId="{B5283DC1-B04F-4535-8C4D-13739D42FE4A}" type="pres">
      <dgm:prSet presAssocID="{12CF83E4-FCB9-42F5-A079-95BADF95BB1C}" presName="txLvlOnly1" presStyleLbl="revTx" presStyleIdx="1" presStyleCnt="2"/>
      <dgm:spPr/>
    </dgm:pt>
  </dgm:ptLst>
  <dgm:cxnLst>
    <dgm:cxn modelId="{439C070C-A433-42F2-BD71-608702A4AAC4}" type="presOf" srcId="{12CF83E4-FCB9-42F5-A079-95BADF95BB1C}" destId="{B5283DC1-B04F-4535-8C4D-13739D42FE4A}" srcOrd="0" destOrd="0" presId="urn:microsoft.com/office/officeart/2008/layout/VerticalCircleList"/>
    <dgm:cxn modelId="{D4D02629-250E-4881-ABFA-542CD820A334}" type="presOf" srcId="{1CC46449-98B2-401B-9F4E-FB490BF98CFC}" destId="{5A1642BC-F346-4E84-BAF5-3762C5ECA8B2}" srcOrd="0" destOrd="0" presId="urn:microsoft.com/office/officeart/2008/layout/VerticalCircleList"/>
    <dgm:cxn modelId="{83457F41-D3C5-4BF6-BF56-3116ABFFCAEC}" srcId="{1CC46449-98B2-401B-9F4E-FB490BF98CFC}" destId="{F11F4C01-AE0B-4DF4-85F0-D83518718344}" srcOrd="0" destOrd="0" parTransId="{1375FC08-9B55-4EC9-AEF5-81FCCD8FBCD8}" sibTransId="{EC7FDA36-8E3F-440A-9F90-A280A812C99D}"/>
    <dgm:cxn modelId="{A455E165-7355-4B64-A717-D05B7AEDBB54}" type="presOf" srcId="{F11F4C01-AE0B-4DF4-85F0-D83518718344}" destId="{01790F47-0B36-4931-A7BE-06FB5152FAB9}" srcOrd="0" destOrd="0" presId="urn:microsoft.com/office/officeart/2008/layout/VerticalCircleList"/>
    <dgm:cxn modelId="{8CEFEA94-5BDF-4F86-83C9-8A165C57D8DD}" srcId="{1CC46449-98B2-401B-9F4E-FB490BF98CFC}" destId="{12CF83E4-FCB9-42F5-A079-95BADF95BB1C}" srcOrd="1" destOrd="0" parTransId="{F5D3DA56-EE82-4D7C-9E1F-17D955F88AEC}" sibTransId="{9D84DA42-DF49-4D11-8330-D31750527C89}"/>
    <dgm:cxn modelId="{F9A98443-C7B0-48DE-8E40-D47AF927236F}" type="presParOf" srcId="{5A1642BC-F346-4E84-BAF5-3762C5ECA8B2}" destId="{5AD7FE93-FEEA-44A7-A4BD-9C68BD58BF8D}" srcOrd="0" destOrd="0" presId="urn:microsoft.com/office/officeart/2008/layout/VerticalCircleList"/>
    <dgm:cxn modelId="{572DCAC6-DB9E-456F-B2C3-84B925A1BD9F}" type="presParOf" srcId="{5AD7FE93-FEEA-44A7-A4BD-9C68BD58BF8D}" destId="{49425677-2E93-4787-ACDF-24038B999AD1}" srcOrd="0" destOrd="0" presId="urn:microsoft.com/office/officeart/2008/layout/VerticalCircleList"/>
    <dgm:cxn modelId="{E1FF5C80-001B-4705-843C-A9C99FD4E0BE}" type="presParOf" srcId="{5AD7FE93-FEEA-44A7-A4BD-9C68BD58BF8D}" destId="{5BEFF1B5-CCE1-42C5-B3D0-68779E6E8A78}" srcOrd="1" destOrd="0" presId="urn:microsoft.com/office/officeart/2008/layout/VerticalCircleList"/>
    <dgm:cxn modelId="{0B92B39D-9F85-4C71-9B59-A96B6F763E6F}" type="presParOf" srcId="{5AD7FE93-FEEA-44A7-A4BD-9C68BD58BF8D}" destId="{01790F47-0B36-4931-A7BE-06FB5152FAB9}" srcOrd="2" destOrd="0" presId="urn:microsoft.com/office/officeart/2008/layout/VerticalCircleList"/>
    <dgm:cxn modelId="{CB097156-5EB9-4C6E-8D16-9181DA885B46}" type="presParOf" srcId="{5A1642BC-F346-4E84-BAF5-3762C5ECA8B2}" destId="{7A50697B-BB5A-40C0-9CCF-C28C778C0498}" srcOrd="1" destOrd="0" presId="urn:microsoft.com/office/officeart/2008/layout/VerticalCircleList"/>
    <dgm:cxn modelId="{B45B8E1D-31C8-416C-B80F-BB3FF72F27E7}" type="presParOf" srcId="{7A50697B-BB5A-40C0-9CCF-C28C778C0498}" destId="{9BFBCF29-E0FA-4073-9B60-818F2848DCC8}" srcOrd="0" destOrd="0" presId="urn:microsoft.com/office/officeart/2008/layout/VerticalCircleList"/>
    <dgm:cxn modelId="{DC5E4248-1B80-4940-B9AC-C3C29E68F85B}" type="presParOf" srcId="{7A50697B-BB5A-40C0-9CCF-C28C778C0498}" destId="{401F1235-F7BD-4DD6-9AEC-57D5F6BA627F}" srcOrd="1" destOrd="0" presId="urn:microsoft.com/office/officeart/2008/layout/VerticalCircleList"/>
    <dgm:cxn modelId="{57B4B7A7-64E9-44FD-870A-1702CA7CBC30}" type="presParOf" srcId="{7A50697B-BB5A-40C0-9CCF-C28C778C0498}" destId="{B5283DC1-B04F-4535-8C4D-13739D42FE4A}"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DDB3CD-D9DF-46CC-B565-3535104A886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2FB8E79-2BFE-48F5-B786-769B7C6543D3}">
      <dgm:prSet phldrT="[Text]"/>
      <dgm:spPr/>
      <dgm:t>
        <a:bodyPr/>
        <a:lstStyle/>
        <a:p>
          <a:r>
            <a:rPr lang="en-US" dirty="0"/>
            <a:t>We are more alike across populations than different </a:t>
          </a:r>
        </a:p>
      </dgm:t>
    </dgm:pt>
    <dgm:pt modelId="{614E7D2A-B8D6-484E-A0CF-FD8DA1466F60}" type="parTrans" cxnId="{3F2EEE85-2691-47B8-97E6-6C3313BE2222}">
      <dgm:prSet/>
      <dgm:spPr/>
      <dgm:t>
        <a:bodyPr/>
        <a:lstStyle/>
        <a:p>
          <a:endParaRPr lang="en-US"/>
        </a:p>
      </dgm:t>
    </dgm:pt>
    <dgm:pt modelId="{0122A401-D1F7-4F5D-86C0-1991FCEA5231}" type="sibTrans" cxnId="{3F2EEE85-2691-47B8-97E6-6C3313BE2222}">
      <dgm:prSet/>
      <dgm:spPr/>
      <dgm:t>
        <a:bodyPr/>
        <a:lstStyle/>
        <a:p>
          <a:endParaRPr lang="en-US"/>
        </a:p>
      </dgm:t>
    </dgm:pt>
    <dgm:pt modelId="{A9BFC9C9-5E98-4C93-BAB2-727298A9713A}">
      <dgm:prSet phldrT="[Text]"/>
      <dgm:spPr/>
      <dgm:t>
        <a:bodyPr/>
        <a:lstStyle/>
        <a:p>
          <a:r>
            <a:rPr lang="en-US" dirty="0"/>
            <a:t>Genomic differences are important contributors to health </a:t>
          </a:r>
        </a:p>
      </dgm:t>
    </dgm:pt>
    <dgm:pt modelId="{3965DFCE-7503-49A9-8B32-148665C76E0D}" type="parTrans" cxnId="{2ACE7300-18B2-41A6-92FE-B3BE04DCE57C}">
      <dgm:prSet/>
      <dgm:spPr/>
      <dgm:t>
        <a:bodyPr/>
        <a:lstStyle/>
        <a:p>
          <a:endParaRPr lang="en-US"/>
        </a:p>
      </dgm:t>
    </dgm:pt>
    <dgm:pt modelId="{D0130C55-AE6D-452C-8D19-9D0260CC45C8}" type="sibTrans" cxnId="{2ACE7300-18B2-41A6-92FE-B3BE04DCE57C}">
      <dgm:prSet/>
      <dgm:spPr/>
      <dgm:t>
        <a:bodyPr/>
        <a:lstStyle/>
        <a:p>
          <a:endParaRPr lang="en-US"/>
        </a:p>
      </dgm:t>
    </dgm:pt>
    <dgm:pt modelId="{B6B4A60F-4A98-47EA-AD97-67018336FB7A}">
      <dgm:prSet phldrT="[Text]"/>
      <dgm:spPr/>
      <dgm:t>
        <a:bodyPr/>
        <a:lstStyle/>
        <a:p>
          <a:r>
            <a:rPr lang="en-US" b="0" i="0" dirty="0"/>
            <a:t> There are no biological races </a:t>
          </a:r>
          <a:endParaRPr lang="en-US" dirty="0"/>
        </a:p>
      </dgm:t>
    </dgm:pt>
    <dgm:pt modelId="{F2AB46A6-1CA6-408C-8B2C-B3F97182498E}" type="parTrans" cxnId="{D33D600D-DABC-4E50-9EA6-67FFB1B5BC50}">
      <dgm:prSet/>
      <dgm:spPr/>
      <dgm:t>
        <a:bodyPr/>
        <a:lstStyle/>
        <a:p>
          <a:endParaRPr lang="en-US"/>
        </a:p>
      </dgm:t>
    </dgm:pt>
    <dgm:pt modelId="{8524BBDC-4081-4D77-BF7E-BA6103101AF8}" type="sibTrans" cxnId="{D33D600D-DABC-4E50-9EA6-67FFB1B5BC50}">
      <dgm:prSet/>
      <dgm:spPr/>
      <dgm:t>
        <a:bodyPr/>
        <a:lstStyle/>
        <a:p>
          <a:endParaRPr lang="en-US"/>
        </a:p>
      </dgm:t>
    </dgm:pt>
    <dgm:pt modelId="{E551B6D2-1DB4-40D8-8261-7E5211342426}">
      <dgm:prSet phldrT="[Text]"/>
      <dgm:spPr/>
      <dgm:t>
        <a:bodyPr/>
        <a:lstStyle/>
        <a:p>
          <a:r>
            <a:rPr lang="en-US" b="0" i="0" dirty="0"/>
            <a:t>Research shows that racism and discrimination affect health and disease</a:t>
          </a:r>
          <a:endParaRPr lang="en-US" dirty="0"/>
        </a:p>
      </dgm:t>
    </dgm:pt>
    <dgm:pt modelId="{564BD899-A8B8-4771-9D88-979E2A1E53E9}" type="parTrans" cxnId="{89ECD625-CB5C-4A5F-989E-1400F039F5B1}">
      <dgm:prSet/>
      <dgm:spPr/>
      <dgm:t>
        <a:bodyPr/>
        <a:lstStyle/>
        <a:p>
          <a:endParaRPr lang="en-US"/>
        </a:p>
      </dgm:t>
    </dgm:pt>
    <dgm:pt modelId="{DDBD0D8E-611B-4339-982F-20025C4D6061}" type="sibTrans" cxnId="{89ECD625-CB5C-4A5F-989E-1400F039F5B1}">
      <dgm:prSet/>
      <dgm:spPr/>
      <dgm:t>
        <a:bodyPr/>
        <a:lstStyle/>
        <a:p>
          <a:endParaRPr lang="en-US"/>
        </a:p>
      </dgm:t>
    </dgm:pt>
    <dgm:pt modelId="{EAA3DFFE-28BB-4FC1-B35F-2BF5F34B7639}" type="pres">
      <dgm:prSet presAssocID="{BDDDB3CD-D9DF-46CC-B565-3535104A8865}" presName="diagram" presStyleCnt="0">
        <dgm:presLayoutVars>
          <dgm:dir/>
          <dgm:resizeHandles val="exact"/>
        </dgm:presLayoutVars>
      </dgm:prSet>
      <dgm:spPr/>
    </dgm:pt>
    <dgm:pt modelId="{2300AE46-D813-4067-9D3E-6D7287C07B8A}" type="pres">
      <dgm:prSet presAssocID="{12FB8E79-2BFE-48F5-B786-769B7C6543D3}" presName="node" presStyleLbl="node1" presStyleIdx="0" presStyleCnt="4">
        <dgm:presLayoutVars>
          <dgm:bulletEnabled val="1"/>
        </dgm:presLayoutVars>
      </dgm:prSet>
      <dgm:spPr/>
    </dgm:pt>
    <dgm:pt modelId="{CE283C1B-B390-41F0-BA2F-5AD7D8A2D206}" type="pres">
      <dgm:prSet presAssocID="{0122A401-D1F7-4F5D-86C0-1991FCEA5231}" presName="sibTrans" presStyleCnt="0"/>
      <dgm:spPr/>
    </dgm:pt>
    <dgm:pt modelId="{69B12345-85B6-426D-A60F-015B5050F553}" type="pres">
      <dgm:prSet presAssocID="{A9BFC9C9-5E98-4C93-BAB2-727298A9713A}" presName="node" presStyleLbl="node1" presStyleIdx="1" presStyleCnt="4">
        <dgm:presLayoutVars>
          <dgm:bulletEnabled val="1"/>
        </dgm:presLayoutVars>
      </dgm:prSet>
      <dgm:spPr/>
    </dgm:pt>
    <dgm:pt modelId="{3D5C7E6E-7934-4AF4-9079-941A91A6737F}" type="pres">
      <dgm:prSet presAssocID="{D0130C55-AE6D-452C-8D19-9D0260CC45C8}" presName="sibTrans" presStyleCnt="0"/>
      <dgm:spPr/>
    </dgm:pt>
    <dgm:pt modelId="{CF445DDE-6891-4FB0-8AA1-96466AA3604C}" type="pres">
      <dgm:prSet presAssocID="{B6B4A60F-4A98-47EA-AD97-67018336FB7A}" presName="node" presStyleLbl="node1" presStyleIdx="2" presStyleCnt="4">
        <dgm:presLayoutVars>
          <dgm:bulletEnabled val="1"/>
        </dgm:presLayoutVars>
      </dgm:prSet>
      <dgm:spPr/>
    </dgm:pt>
    <dgm:pt modelId="{69B9F8FB-BF22-46AD-8C02-988C4758B20D}" type="pres">
      <dgm:prSet presAssocID="{8524BBDC-4081-4D77-BF7E-BA6103101AF8}" presName="sibTrans" presStyleCnt="0"/>
      <dgm:spPr/>
    </dgm:pt>
    <dgm:pt modelId="{46471F47-CCCC-4844-97BB-CB8B2C2AA574}" type="pres">
      <dgm:prSet presAssocID="{E551B6D2-1DB4-40D8-8261-7E5211342426}" presName="node" presStyleLbl="node1" presStyleIdx="3" presStyleCnt="4">
        <dgm:presLayoutVars>
          <dgm:bulletEnabled val="1"/>
        </dgm:presLayoutVars>
      </dgm:prSet>
      <dgm:spPr/>
    </dgm:pt>
  </dgm:ptLst>
  <dgm:cxnLst>
    <dgm:cxn modelId="{2ACE7300-18B2-41A6-92FE-B3BE04DCE57C}" srcId="{BDDDB3CD-D9DF-46CC-B565-3535104A8865}" destId="{A9BFC9C9-5E98-4C93-BAB2-727298A9713A}" srcOrd="1" destOrd="0" parTransId="{3965DFCE-7503-49A9-8B32-148665C76E0D}" sibTransId="{D0130C55-AE6D-452C-8D19-9D0260CC45C8}"/>
    <dgm:cxn modelId="{D33D600D-DABC-4E50-9EA6-67FFB1B5BC50}" srcId="{BDDDB3CD-D9DF-46CC-B565-3535104A8865}" destId="{B6B4A60F-4A98-47EA-AD97-67018336FB7A}" srcOrd="2" destOrd="0" parTransId="{F2AB46A6-1CA6-408C-8B2C-B3F97182498E}" sibTransId="{8524BBDC-4081-4D77-BF7E-BA6103101AF8}"/>
    <dgm:cxn modelId="{89ECD625-CB5C-4A5F-989E-1400F039F5B1}" srcId="{BDDDB3CD-D9DF-46CC-B565-3535104A8865}" destId="{E551B6D2-1DB4-40D8-8261-7E5211342426}" srcOrd="3" destOrd="0" parTransId="{564BD899-A8B8-4771-9D88-979E2A1E53E9}" sibTransId="{DDBD0D8E-611B-4339-982F-20025C4D6061}"/>
    <dgm:cxn modelId="{D951EB62-2101-4910-A7A3-F4C20E8224A7}" type="presOf" srcId="{B6B4A60F-4A98-47EA-AD97-67018336FB7A}" destId="{CF445DDE-6891-4FB0-8AA1-96466AA3604C}" srcOrd="0" destOrd="0" presId="urn:microsoft.com/office/officeart/2005/8/layout/default"/>
    <dgm:cxn modelId="{BE607C71-5BE9-42E7-8A0D-75A6B0047AD9}" type="presOf" srcId="{BDDDB3CD-D9DF-46CC-B565-3535104A8865}" destId="{EAA3DFFE-28BB-4FC1-B35F-2BF5F34B7639}" srcOrd="0" destOrd="0" presId="urn:microsoft.com/office/officeart/2005/8/layout/default"/>
    <dgm:cxn modelId="{3F2EEE85-2691-47B8-97E6-6C3313BE2222}" srcId="{BDDDB3CD-D9DF-46CC-B565-3535104A8865}" destId="{12FB8E79-2BFE-48F5-B786-769B7C6543D3}" srcOrd="0" destOrd="0" parTransId="{614E7D2A-B8D6-484E-A0CF-FD8DA1466F60}" sibTransId="{0122A401-D1F7-4F5D-86C0-1991FCEA5231}"/>
    <dgm:cxn modelId="{208989CE-0439-4262-9A63-7FEDF7A6E082}" type="presOf" srcId="{E551B6D2-1DB4-40D8-8261-7E5211342426}" destId="{46471F47-CCCC-4844-97BB-CB8B2C2AA574}" srcOrd="0" destOrd="0" presId="urn:microsoft.com/office/officeart/2005/8/layout/default"/>
    <dgm:cxn modelId="{B4C322D0-C2A5-4BE1-B64F-39ACB74E8BB3}" type="presOf" srcId="{12FB8E79-2BFE-48F5-B786-769B7C6543D3}" destId="{2300AE46-D813-4067-9D3E-6D7287C07B8A}" srcOrd="0" destOrd="0" presId="urn:microsoft.com/office/officeart/2005/8/layout/default"/>
    <dgm:cxn modelId="{209AA3FC-99AC-4747-B533-0BD3705B5C39}" type="presOf" srcId="{A9BFC9C9-5E98-4C93-BAB2-727298A9713A}" destId="{69B12345-85B6-426D-A60F-015B5050F553}" srcOrd="0" destOrd="0" presId="urn:microsoft.com/office/officeart/2005/8/layout/default"/>
    <dgm:cxn modelId="{7DB03F65-BB9E-4066-824B-4F96E30ECDB9}" type="presParOf" srcId="{EAA3DFFE-28BB-4FC1-B35F-2BF5F34B7639}" destId="{2300AE46-D813-4067-9D3E-6D7287C07B8A}" srcOrd="0" destOrd="0" presId="urn:microsoft.com/office/officeart/2005/8/layout/default"/>
    <dgm:cxn modelId="{3E57A7A3-4C9F-4212-A8ED-3827BF754C1C}" type="presParOf" srcId="{EAA3DFFE-28BB-4FC1-B35F-2BF5F34B7639}" destId="{CE283C1B-B390-41F0-BA2F-5AD7D8A2D206}" srcOrd="1" destOrd="0" presId="urn:microsoft.com/office/officeart/2005/8/layout/default"/>
    <dgm:cxn modelId="{CA52E293-B977-4B1E-A2D0-CB34D380E244}" type="presParOf" srcId="{EAA3DFFE-28BB-4FC1-B35F-2BF5F34B7639}" destId="{69B12345-85B6-426D-A60F-015B5050F553}" srcOrd="2" destOrd="0" presId="urn:microsoft.com/office/officeart/2005/8/layout/default"/>
    <dgm:cxn modelId="{EEE32A51-CC8E-4D89-A0E9-21A62ADB5C8E}" type="presParOf" srcId="{EAA3DFFE-28BB-4FC1-B35F-2BF5F34B7639}" destId="{3D5C7E6E-7934-4AF4-9079-941A91A6737F}" srcOrd="3" destOrd="0" presId="urn:microsoft.com/office/officeart/2005/8/layout/default"/>
    <dgm:cxn modelId="{4F0D6C91-B0D3-4012-9FD4-109728907801}" type="presParOf" srcId="{EAA3DFFE-28BB-4FC1-B35F-2BF5F34B7639}" destId="{CF445DDE-6891-4FB0-8AA1-96466AA3604C}" srcOrd="4" destOrd="0" presId="urn:microsoft.com/office/officeart/2005/8/layout/default"/>
    <dgm:cxn modelId="{B1678676-F682-4AAB-BEED-D218CFF15CD8}" type="presParOf" srcId="{EAA3DFFE-28BB-4FC1-B35F-2BF5F34B7639}" destId="{69B9F8FB-BF22-46AD-8C02-988C4758B20D}" srcOrd="5" destOrd="0" presId="urn:microsoft.com/office/officeart/2005/8/layout/default"/>
    <dgm:cxn modelId="{C5325AA9-468A-41ED-9EB6-31D13B985374}" type="presParOf" srcId="{EAA3DFFE-28BB-4FC1-B35F-2BF5F34B7639}" destId="{46471F47-CCCC-4844-97BB-CB8B2C2AA57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DDB3CD-D9DF-46CC-B565-3535104A8865}" type="doc">
      <dgm:prSet loTypeId="urn:microsoft.com/office/officeart/2009/3/layout/RandomtoResultProcess" loCatId="process" qsTypeId="urn:microsoft.com/office/officeart/2005/8/quickstyle/simple5" qsCatId="simple" csTypeId="urn:microsoft.com/office/officeart/2005/8/colors/accent1_5" csCatId="accent1" phldr="1"/>
      <dgm:spPr/>
      <dgm:t>
        <a:bodyPr/>
        <a:lstStyle/>
        <a:p>
          <a:endParaRPr lang="en-US"/>
        </a:p>
      </dgm:t>
    </dgm:pt>
    <dgm:pt modelId="{52099626-7BE2-4CA6-98A2-5098E022B4B6}">
      <dgm:prSet/>
      <dgm:spPr/>
      <dgm:t>
        <a:bodyPr/>
        <a:lstStyle/>
        <a:p>
          <a:r>
            <a:rPr lang="en-US" dirty="0"/>
            <a:t>Where one lives influences health, well-being, and ability to thrive  </a:t>
          </a:r>
        </a:p>
      </dgm:t>
    </dgm:pt>
    <dgm:pt modelId="{DCFAFE7C-56FE-4655-8DB2-1537310A60E4}" type="parTrans" cxnId="{5DC3EF53-D9F0-4C05-A2CC-2DDD311F266B}">
      <dgm:prSet/>
      <dgm:spPr/>
      <dgm:t>
        <a:bodyPr/>
        <a:lstStyle/>
        <a:p>
          <a:endParaRPr lang="en-US"/>
        </a:p>
      </dgm:t>
    </dgm:pt>
    <dgm:pt modelId="{B394F005-E54D-43FC-8523-1BE48680E6E3}" type="sibTrans" cxnId="{5DC3EF53-D9F0-4C05-A2CC-2DDD311F266B}">
      <dgm:prSet/>
      <dgm:spPr/>
      <dgm:t>
        <a:bodyPr/>
        <a:lstStyle/>
        <a:p>
          <a:endParaRPr lang="en-US"/>
        </a:p>
      </dgm:t>
    </dgm:pt>
    <dgm:pt modelId="{2DD8F81A-2B52-449A-BD40-D36E3C58720B}">
      <dgm:prSet/>
      <dgm:spPr/>
      <dgm:t>
        <a:bodyPr/>
        <a:lstStyle/>
        <a:p>
          <a:r>
            <a:rPr lang="en-US" dirty="0"/>
            <a:t>The lives of minoritized and marginalized people are disproportionately influenced by toxic environments and disadvantages</a:t>
          </a:r>
        </a:p>
      </dgm:t>
    </dgm:pt>
    <dgm:pt modelId="{FFA2AE84-543A-4BA8-BF5F-2EBF599CCC6F}" type="parTrans" cxnId="{6C89B566-717E-47F4-9A2E-D7ADFAFBB6E2}">
      <dgm:prSet/>
      <dgm:spPr/>
      <dgm:t>
        <a:bodyPr/>
        <a:lstStyle/>
        <a:p>
          <a:endParaRPr lang="en-US"/>
        </a:p>
      </dgm:t>
    </dgm:pt>
    <dgm:pt modelId="{2552AC51-8F19-40F9-8F0F-1C840EE2696C}" type="sibTrans" cxnId="{6C89B566-717E-47F4-9A2E-D7ADFAFBB6E2}">
      <dgm:prSet/>
      <dgm:spPr/>
      <dgm:t>
        <a:bodyPr/>
        <a:lstStyle/>
        <a:p>
          <a:endParaRPr lang="en-US"/>
        </a:p>
      </dgm:t>
    </dgm:pt>
    <dgm:pt modelId="{A21048CC-863B-4591-9F44-372DF51D5611}">
      <dgm:prSet/>
      <dgm:spPr/>
      <dgm:t>
        <a:bodyPr/>
        <a:lstStyle/>
        <a:p>
          <a:r>
            <a:rPr lang="en-US" dirty="0"/>
            <a:t>Research that takes SDOH into account can offer valuable insights into how  SDOH (including racism) affect health  </a:t>
          </a:r>
        </a:p>
      </dgm:t>
    </dgm:pt>
    <dgm:pt modelId="{C1030D2F-175F-4B0E-8806-0C2DDE87CE4B}" type="parTrans" cxnId="{4D2F00D9-703D-44B4-B63C-BECD475D6B59}">
      <dgm:prSet/>
      <dgm:spPr/>
      <dgm:t>
        <a:bodyPr/>
        <a:lstStyle/>
        <a:p>
          <a:endParaRPr lang="en-US"/>
        </a:p>
      </dgm:t>
    </dgm:pt>
    <dgm:pt modelId="{8E596049-9FC2-445D-AAD7-87D8AA481C69}" type="sibTrans" cxnId="{4D2F00D9-703D-44B4-B63C-BECD475D6B59}">
      <dgm:prSet/>
      <dgm:spPr/>
      <dgm:t>
        <a:bodyPr/>
        <a:lstStyle/>
        <a:p>
          <a:endParaRPr lang="en-US"/>
        </a:p>
      </dgm:t>
    </dgm:pt>
    <dgm:pt modelId="{889FF0C7-7E3D-4C7E-BA96-32E94E1E327B}" type="pres">
      <dgm:prSet presAssocID="{BDDDB3CD-D9DF-46CC-B565-3535104A8865}" presName="Name0" presStyleCnt="0">
        <dgm:presLayoutVars>
          <dgm:dir/>
          <dgm:animOne val="branch"/>
          <dgm:animLvl val="lvl"/>
        </dgm:presLayoutVars>
      </dgm:prSet>
      <dgm:spPr/>
    </dgm:pt>
    <dgm:pt modelId="{F0F86A5E-0060-431E-9E31-8CA1049021D2}" type="pres">
      <dgm:prSet presAssocID="{52099626-7BE2-4CA6-98A2-5098E022B4B6}" presName="chaos" presStyleCnt="0"/>
      <dgm:spPr/>
    </dgm:pt>
    <dgm:pt modelId="{28B5F1FB-4F5A-488A-9336-789225D2E2AE}" type="pres">
      <dgm:prSet presAssocID="{52099626-7BE2-4CA6-98A2-5098E022B4B6}" presName="parTx1" presStyleLbl="revTx" presStyleIdx="0" presStyleCnt="2" custScaleX="111625"/>
      <dgm:spPr/>
    </dgm:pt>
    <dgm:pt modelId="{3A68B4CF-9E8C-41EF-A699-AC180B1563BA}" type="pres">
      <dgm:prSet presAssocID="{52099626-7BE2-4CA6-98A2-5098E022B4B6}" presName="c1" presStyleLbl="node1" presStyleIdx="0" presStyleCnt="19"/>
      <dgm:spPr/>
    </dgm:pt>
    <dgm:pt modelId="{7DE385A9-0A33-4E57-A5DC-433864A60920}" type="pres">
      <dgm:prSet presAssocID="{52099626-7BE2-4CA6-98A2-5098E022B4B6}" presName="c2" presStyleLbl="node1" presStyleIdx="1" presStyleCnt="19"/>
      <dgm:spPr/>
    </dgm:pt>
    <dgm:pt modelId="{F913445D-F789-49C3-A5A3-9C70B13ABA0A}" type="pres">
      <dgm:prSet presAssocID="{52099626-7BE2-4CA6-98A2-5098E022B4B6}" presName="c3" presStyleLbl="node1" presStyleIdx="2" presStyleCnt="19"/>
      <dgm:spPr/>
    </dgm:pt>
    <dgm:pt modelId="{ACFF6632-F97A-4FA5-8924-F7667504E5A3}" type="pres">
      <dgm:prSet presAssocID="{52099626-7BE2-4CA6-98A2-5098E022B4B6}" presName="c4" presStyleLbl="node1" presStyleIdx="3" presStyleCnt="19"/>
      <dgm:spPr/>
    </dgm:pt>
    <dgm:pt modelId="{AE80ED77-464F-450A-91F2-B2FFBFE5939E}" type="pres">
      <dgm:prSet presAssocID="{52099626-7BE2-4CA6-98A2-5098E022B4B6}" presName="c5" presStyleLbl="node1" presStyleIdx="4" presStyleCnt="19"/>
      <dgm:spPr/>
    </dgm:pt>
    <dgm:pt modelId="{2CD483FA-3838-4280-84B7-981ED4E7945C}" type="pres">
      <dgm:prSet presAssocID="{52099626-7BE2-4CA6-98A2-5098E022B4B6}" presName="c6" presStyleLbl="node1" presStyleIdx="5" presStyleCnt="19"/>
      <dgm:spPr/>
    </dgm:pt>
    <dgm:pt modelId="{EC3187B9-7D10-45B8-8999-5E4CFA4EEB6C}" type="pres">
      <dgm:prSet presAssocID="{52099626-7BE2-4CA6-98A2-5098E022B4B6}" presName="c7" presStyleLbl="node1" presStyleIdx="6" presStyleCnt="19"/>
      <dgm:spPr/>
    </dgm:pt>
    <dgm:pt modelId="{DF56FC19-A3FD-4529-825A-490551EDEE6E}" type="pres">
      <dgm:prSet presAssocID="{52099626-7BE2-4CA6-98A2-5098E022B4B6}" presName="c8" presStyleLbl="node1" presStyleIdx="7" presStyleCnt="19"/>
      <dgm:spPr/>
    </dgm:pt>
    <dgm:pt modelId="{B329A94E-F20F-43F0-A23F-3DDB661A9A11}" type="pres">
      <dgm:prSet presAssocID="{52099626-7BE2-4CA6-98A2-5098E022B4B6}" presName="c9" presStyleLbl="node1" presStyleIdx="8" presStyleCnt="19"/>
      <dgm:spPr/>
    </dgm:pt>
    <dgm:pt modelId="{20E39D7E-4C80-47A6-A6C7-4CDFD2C5F5E3}" type="pres">
      <dgm:prSet presAssocID="{52099626-7BE2-4CA6-98A2-5098E022B4B6}" presName="c10" presStyleLbl="node1" presStyleIdx="9" presStyleCnt="19"/>
      <dgm:spPr/>
    </dgm:pt>
    <dgm:pt modelId="{0E529EE9-7B50-4F6B-9C08-A88EAE1C1DA6}" type="pres">
      <dgm:prSet presAssocID="{52099626-7BE2-4CA6-98A2-5098E022B4B6}" presName="c11" presStyleLbl="node1" presStyleIdx="10" presStyleCnt="19"/>
      <dgm:spPr/>
    </dgm:pt>
    <dgm:pt modelId="{0FAAFE1B-8D42-4B6B-A7D9-629BFBBC258B}" type="pres">
      <dgm:prSet presAssocID="{52099626-7BE2-4CA6-98A2-5098E022B4B6}" presName="c12" presStyleLbl="node1" presStyleIdx="11" presStyleCnt="19"/>
      <dgm:spPr/>
    </dgm:pt>
    <dgm:pt modelId="{91880D38-DD28-4A02-BFEC-6C387F5ECFA8}" type="pres">
      <dgm:prSet presAssocID="{52099626-7BE2-4CA6-98A2-5098E022B4B6}" presName="c13" presStyleLbl="node1" presStyleIdx="12" presStyleCnt="19"/>
      <dgm:spPr/>
    </dgm:pt>
    <dgm:pt modelId="{64587F1A-5EB5-429B-82A6-8384016E2E85}" type="pres">
      <dgm:prSet presAssocID="{52099626-7BE2-4CA6-98A2-5098E022B4B6}" presName="c14" presStyleLbl="node1" presStyleIdx="13" presStyleCnt="19"/>
      <dgm:spPr/>
    </dgm:pt>
    <dgm:pt modelId="{912CCE6A-D087-4948-BCCB-597F3CAE8A2A}" type="pres">
      <dgm:prSet presAssocID="{52099626-7BE2-4CA6-98A2-5098E022B4B6}" presName="c15" presStyleLbl="node1" presStyleIdx="14" presStyleCnt="19"/>
      <dgm:spPr/>
    </dgm:pt>
    <dgm:pt modelId="{50921014-5B9B-456E-96B4-9138FFA27C18}" type="pres">
      <dgm:prSet presAssocID="{52099626-7BE2-4CA6-98A2-5098E022B4B6}" presName="c16" presStyleLbl="node1" presStyleIdx="15" presStyleCnt="19"/>
      <dgm:spPr/>
    </dgm:pt>
    <dgm:pt modelId="{1C3C0931-EDF8-40DC-B792-FFD1FB01F809}" type="pres">
      <dgm:prSet presAssocID="{52099626-7BE2-4CA6-98A2-5098E022B4B6}" presName="c17" presStyleLbl="node1" presStyleIdx="16" presStyleCnt="19"/>
      <dgm:spPr/>
    </dgm:pt>
    <dgm:pt modelId="{0D5424A3-59DA-4825-BB30-9AECC44B3F8A}" type="pres">
      <dgm:prSet presAssocID="{52099626-7BE2-4CA6-98A2-5098E022B4B6}" presName="c18" presStyleLbl="node1" presStyleIdx="17" presStyleCnt="19"/>
      <dgm:spPr/>
    </dgm:pt>
    <dgm:pt modelId="{0884E7A3-10E3-4F11-B595-AB03EC5DDA14}" type="pres">
      <dgm:prSet presAssocID="{B394F005-E54D-43FC-8523-1BE48680E6E3}" presName="chevronComposite1" presStyleCnt="0"/>
      <dgm:spPr/>
    </dgm:pt>
    <dgm:pt modelId="{937FD1F5-6B71-4405-8AEA-F18FEFC797D2}" type="pres">
      <dgm:prSet presAssocID="{B394F005-E54D-43FC-8523-1BE48680E6E3}" presName="chevron1" presStyleLbl="sibTrans2D1" presStyleIdx="0" presStyleCnt="2"/>
      <dgm:spPr/>
      <dgm:extLst>
        <a:ext uri="{E40237B7-FDA0-4F09-8148-C483321AD2D9}">
          <dgm14:cNvPr xmlns:dgm14="http://schemas.microsoft.com/office/drawing/2010/diagram" id="0" name="" descr="Arrow that signals the subsequent or following point. "/>
        </a:ext>
      </dgm:extLst>
    </dgm:pt>
    <dgm:pt modelId="{7D1DDC98-E64F-499D-9EC5-DD2DEB7E96EF}" type="pres">
      <dgm:prSet presAssocID="{B394F005-E54D-43FC-8523-1BE48680E6E3}" presName="spChevron1" presStyleCnt="0"/>
      <dgm:spPr/>
    </dgm:pt>
    <dgm:pt modelId="{250678A8-892E-42C1-9EC1-FA8B72F0863D}" type="pres">
      <dgm:prSet presAssocID="{2DD8F81A-2B52-449A-BD40-D36E3C58720B}" presName="middle" presStyleCnt="0"/>
      <dgm:spPr/>
    </dgm:pt>
    <dgm:pt modelId="{BB10F0B0-886C-4B0D-A28A-63FD1A870E6B}" type="pres">
      <dgm:prSet presAssocID="{2DD8F81A-2B52-449A-BD40-D36E3C58720B}" presName="parTxMid" presStyleLbl="revTx" presStyleIdx="1" presStyleCnt="2"/>
      <dgm:spPr/>
    </dgm:pt>
    <dgm:pt modelId="{E715D214-4CD3-45BD-90E6-C260B8D4D45D}" type="pres">
      <dgm:prSet presAssocID="{2DD8F81A-2B52-449A-BD40-D36E3C58720B}" presName="spMid" presStyleCnt="0"/>
      <dgm:spPr/>
    </dgm:pt>
    <dgm:pt modelId="{65D519B6-6B6F-4B0D-82CB-D20637923A82}" type="pres">
      <dgm:prSet presAssocID="{2552AC51-8F19-40F9-8F0F-1C840EE2696C}" presName="chevronComposite1" presStyleCnt="0"/>
      <dgm:spPr/>
    </dgm:pt>
    <dgm:pt modelId="{8DFC9B68-2ED8-4B46-87E2-ABD864413CBA}" type="pres">
      <dgm:prSet presAssocID="{2552AC51-8F19-40F9-8F0F-1C840EE2696C}" presName="chevron1" presStyleLbl="sibTrans2D1" presStyleIdx="1" presStyleCnt="2"/>
      <dgm:spPr/>
      <dgm:extLst>
        <a:ext uri="{E40237B7-FDA0-4F09-8148-C483321AD2D9}">
          <dgm14:cNvPr xmlns:dgm14="http://schemas.microsoft.com/office/drawing/2010/diagram" id="0" name="" descr="Arrow that signals the subsequent or following point. "/>
        </a:ext>
      </dgm:extLst>
    </dgm:pt>
    <dgm:pt modelId="{CA2F94A8-6C50-4CFB-929A-21A921BAB4A0}" type="pres">
      <dgm:prSet presAssocID="{2552AC51-8F19-40F9-8F0F-1C840EE2696C}" presName="spChevron1" presStyleCnt="0"/>
      <dgm:spPr/>
    </dgm:pt>
    <dgm:pt modelId="{E50B0096-3F92-4248-952A-32130C8DE067}" type="pres">
      <dgm:prSet presAssocID="{A21048CC-863B-4591-9F44-372DF51D5611}" presName="last" presStyleCnt="0"/>
      <dgm:spPr/>
    </dgm:pt>
    <dgm:pt modelId="{BAD5CF61-08F5-4F41-8D98-27825275670E}" type="pres">
      <dgm:prSet presAssocID="{A21048CC-863B-4591-9F44-372DF51D5611}" presName="circleTx" presStyleLbl="node1" presStyleIdx="18" presStyleCnt="19"/>
      <dgm:spPr/>
    </dgm:pt>
    <dgm:pt modelId="{1E5BADB4-7BC0-499B-86CE-14D98EF035D5}" type="pres">
      <dgm:prSet presAssocID="{A21048CC-863B-4591-9F44-372DF51D5611}" presName="spN" presStyleCnt="0"/>
      <dgm:spPr/>
    </dgm:pt>
  </dgm:ptLst>
  <dgm:cxnLst>
    <dgm:cxn modelId="{5DC3EF53-D9F0-4C05-A2CC-2DDD311F266B}" srcId="{BDDDB3CD-D9DF-46CC-B565-3535104A8865}" destId="{52099626-7BE2-4CA6-98A2-5098E022B4B6}" srcOrd="0" destOrd="0" parTransId="{DCFAFE7C-56FE-4655-8DB2-1537310A60E4}" sibTransId="{B394F005-E54D-43FC-8523-1BE48680E6E3}"/>
    <dgm:cxn modelId="{6C89B566-717E-47F4-9A2E-D7ADFAFBB6E2}" srcId="{BDDDB3CD-D9DF-46CC-B565-3535104A8865}" destId="{2DD8F81A-2B52-449A-BD40-D36E3C58720B}" srcOrd="1" destOrd="0" parTransId="{FFA2AE84-543A-4BA8-BF5F-2EBF599CCC6F}" sibTransId="{2552AC51-8F19-40F9-8F0F-1C840EE2696C}"/>
    <dgm:cxn modelId="{D5622775-0A9B-491C-B0D0-EE32B0F84B2D}" type="presOf" srcId="{2DD8F81A-2B52-449A-BD40-D36E3C58720B}" destId="{BB10F0B0-886C-4B0D-A28A-63FD1A870E6B}" srcOrd="0" destOrd="0" presId="urn:microsoft.com/office/officeart/2009/3/layout/RandomtoResultProcess"/>
    <dgm:cxn modelId="{4AB54185-5ABD-42DE-9127-E7F9D27EB49F}" type="presOf" srcId="{A21048CC-863B-4591-9F44-372DF51D5611}" destId="{BAD5CF61-08F5-4F41-8D98-27825275670E}" srcOrd="0" destOrd="0" presId="urn:microsoft.com/office/officeart/2009/3/layout/RandomtoResultProcess"/>
    <dgm:cxn modelId="{AEA733C7-3303-4954-A9D4-047875E86C95}" type="presOf" srcId="{52099626-7BE2-4CA6-98A2-5098E022B4B6}" destId="{28B5F1FB-4F5A-488A-9336-789225D2E2AE}" srcOrd="0" destOrd="0" presId="urn:microsoft.com/office/officeart/2009/3/layout/RandomtoResultProcess"/>
    <dgm:cxn modelId="{5A7B38CB-3C65-47F3-AD4A-DF4878A1E3FA}" type="presOf" srcId="{BDDDB3CD-D9DF-46CC-B565-3535104A8865}" destId="{889FF0C7-7E3D-4C7E-BA96-32E94E1E327B}" srcOrd="0" destOrd="0" presId="urn:microsoft.com/office/officeart/2009/3/layout/RandomtoResultProcess"/>
    <dgm:cxn modelId="{4D2F00D9-703D-44B4-B63C-BECD475D6B59}" srcId="{BDDDB3CD-D9DF-46CC-B565-3535104A8865}" destId="{A21048CC-863B-4591-9F44-372DF51D5611}" srcOrd="2" destOrd="0" parTransId="{C1030D2F-175F-4B0E-8806-0C2DDE87CE4B}" sibTransId="{8E596049-9FC2-445D-AAD7-87D8AA481C69}"/>
    <dgm:cxn modelId="{ED1C2625-2FF0-4D80-829C-D511A90181BE}" type="presParOf" srcId="{889FF0C7-7E3D-4C7E-BA96-32E94E1E327B}" destId="{F0F86A5E-0060-431E-9E31-8CA1049021D2}" srcOrd="0" destOrd="0" presId="urn:microsoft.com/office/officeart/2009/3/layout/RandomtoResultProcess"/>
    <dgm:cxn modelId="{BA4973EE-6C57-4ABD-B577-A347D97E6A9C}" type="presParOf" srcId="{F0F86A5E-0060-431E-9E31-8CA1049021D2}" destId="{28B5F1FB-4F5A-488A-9336-789225D2E2AE}" srcOrd="0" destOrd="0" presId="urn:microsoft.com/office/officeart/2009/3/layout/RandomtoResultProcess"/>
    <dgm:cxn modelId="{FB992827-2172-42B6-9BB1-B72E3D438ED7}" type="presParOf" srcId="{F0F86A5E-0060-431E-9E31-8CA1049021D2}" destId="{3A68B4CF-9E8C-41EF-A699-AC180B1563BA}" srcOrd="1" destOrd="0" presId="urn:microsoft.com/office/officeart/2009/3/layout/RandomtoResultProcess"/>
    <dgm:cxn modelId="{010CA455-939C-4534-83A0-C65A276B62E8}" type="presParOf" srcId="{F0F86A5E-0060-431E-9E31-8CA1049021D2}" destId="{7DE385A9-0A33-4E57-A5DC-433864A60920}" srcOrd="2" destOrd="0" presId="urn:microsoft.com/office/officeart/2009/3/layout/RandomtoResultProcess"/>
    <dgm:cxn modelId="{CA9D3B22-F20C-43F1-98F3-8EC9C27BFE3B}" type="presParOf" srcId="{F0F86A5E-0060-431E-9E31-8CA1049021D2}" destId="{F913445D-F789-49C3-A5A3-9C70B13ABA0A}" srcOrd="3" destOrd="0" presId="urn:microsoft.com/office/officeart/2009/3/layout/RandomtoResultProcess"/>
    <dgm:cxn modelId="{41F6B9C8-CDDD-40D3-AF3C-CC6B48D06015}" type="presParOf" srcId="{F0F86A5E-0060-431E-9E31-8CA1049021D2}" destId="{ACFF6632-F97A-4FA5-8924-F7667504E5A3}" srcOrd="4" destOrd="0" presId="urn:microsoft.com/office/officeart/2009/3/layout/RandomtoResultProcess"/>
    <dgm:cxn modelId="{D0521DF0-FB6D-40A3-83CB-7AAD2D4208AB}" type="presParOf" srcId="{F0F86A5E-0060-431E-9E31-8CA1049021D2}" destId="{AE80ED77-464F-450A-91F2-B2FFBFE5939E}" srcOrd="5" destOrd="0" presId="urn:microsoft.com/office/officeart/2009/3/layout/RandomtoResultProcess"/>
    <dgm:cxn modelId="{59F32070-FC3C-4380-AD1D-59B61780DF25}" type="presParOf" srcId="{F0F86A5E-0060-431E-9E31-8CA1049021D2}" destId="{2CD483FA-3838-4280-84B7-981ED4E7945C}" srcOrd="6" destOrd="0" presId="urn:microsoft.com/office/officeart/2009/3/layout/RandomtoResultProcess"/>
    <dgm:cxn modelId="{2DDAD9BD-A9CB-4219-ADA3-AEFAB2B6628D}" type="presParOf" srcId="{F0F86A5E-0060-431E-9E31-8CA1049021D2}" destId="{EC3187B9-7D10-45B8-8999-5E4CFA4EEB6C}" srcOrd="7" destOrd="0" presId="urn:microsoft.com/office/officeart/2009/3/layout/RandomtoResultProcess"/>
    <dgm:cxn modelId="{18CD217D-18F4-462B-A3B7-07BD91BCD1F0}" type="presParOf" srcId="{F0F86A5E-0060-431E-9E31-8CA1049021D2}" destId="{DF56FC19-A3FD-4529-825A-490551EDEE6E}" srcOrd="8" destOrd="0" presId="urn:microsoft.com/office/officeart/2009/3/layout/RandomtoResultProcess"/>
    <dgm:cxn modelId="{92AF9678-A6D1-41DB-AFD8-D7A5771F928F}" type="presParOf" srcId="{F0F86A5E-0060-431E-9E31-8CA1049021D2}" destId="{B329A94E-F20F-43F0-A23F-3DDB661A9A11}" srcOrd="9" destOrd="0" presId="urn:microsoft.com/office/officeart/2009/3/layout/RandomtoResultProcess"/>
    <dgm:cxn modelId="{EC383D42-4049-4EB7-9754-49022E8E6D01}" type="presParOf" srcId="{F0F86A5E-0060-431E-9E31-8CA1049021D2}" destId="{20E39D7E-4C80-47A6-A6C7-4CDFD2C5F5E3}" srcOrd="10" destOrd="0" presId="urn:microsoft.com/office/officeart/2009/3/layout/RandomtoResultProcess"/>
    <dgm:cxn modelId="{B1E99E0B-1EF3-4D04-B2E7-84B31C32D2B2}" type="presParOf" srcId="{F0F86A5E-0060-431E-9E31-8CA1049021D2}" destId="{0E529EE9-7B50-4F6B-9C08-A88EAE1C1DA6}" srcOrd="11" destOrd="0" presId="urn:microsoft.com/office/officeart/2009/3/layout/RandomtoResultProcess"/>
    <dgm:cxn modelId="{AF1F500F-47D7-434B-AFD2-B638E58E6D99}" type="presParOf" srcId="{F0F86A5E-0060-431E-9E31-8CA1049021D2}" destId="{0FAAFE1B-8D42-4B6B-A7D9-629BFBBC258B}" srcOrd="12" destOrd="0" presId="urn:microsoft.com/office/officeart/2009/3/layout/RandomtoResultProcess"/>
    <dgm:cxn modelId="{795EB41E-63B1-4899-9FCE-28AC55F2BAE5}" type="presParOf" srcId="{F0F86A5E-0060-431E-9E31-8CA1049021D2}" destId="{91880D38-DD28-4A02-BFEC-6C387F5ECFA8}" srcOrd="13" destOrd="0" presId="urn:microsoft.com/office/officeart/2009/3/layout/RandomtoResultProcess"/>
    <dgm:cxn modelId="{92C0858C-5F33-4772-A7B9-E75F5F292607}" type="presParOf" srcId="{F0F86A5E-0060-431E-9E31-8CA1049021D2}" destId="{64587F1A-5EB5-429B-82A6-8384016E2E85}" srcOrd="14" destOrd="0" presId="urn:microsoft.com/office/officeart/2009/3/layout/RandomtoResultProcess"/>
    <dgm:cxn modelId="{1CD80671-D725-4A01-A1FB-C11296B5914F}" type="presParOf" srcId="{F0F86A5E-0060-431E-9E31-8CA1049021D2}" destId="{912CCE6A-D087-4948-BCCB-597F3CAE8A2A}" srcOrd="15" destOrd="0" presId="urn:microsoft.com/office/officeart/2009/3/layout/RandomtoResultProcess"/>
    <dgm:cxn modelId="{EE679AB6-86D1-4B59-BDC8-C60C427F684A}" type="presParOf" srcId="{F0F86A5E-0060-431E-9E31-8CA1049021D2}" destId="{50921014-5B9B-456E-96B4-9138FFA27C18}" srcOrd="16" destOrd="0" presId="urn:microsoft.com/office/officeart/2009/3/layout/RandomtoResultProcess"/>
    <dgm:cxn modelId="{1A3D434D-9038-435D-9753-AEB881F9CB1C}" type="presParOf" srcId="{F0F86A5E-0060-431E-9E31-8CA1049021D2}" destId="{1C3C0931-EDF8-40DC-B792-FFD1FB01F809}" srcOrd="17" destOrd="0" presId="urn:microsoft.com/office/officeart/2009/3/layout/RandomtoResultProcess"/>
    <dgm:cxn modelId="{9BFF6FA4-4BF1-4FD8-8191-B5F70C690F8F}" type="presParOf" srcId="{F0F86A5E-0060-431E-9E31-8CA1049021D2}" destId="{0D5424A3-59DA-4825-BB30-9AECC44B3F8A}" srcOrd="18" destOrd="0" presId="urn:microsoft.com/office/officeart/2009/3/layout/RandomtoResultProcess"/>
    <dgm:cxn modelId="{D0A39C8E-233B-4213-B4F4-78D8A20850AC}" type="presParOf" srcId="{889FF0C7-7E3D-4C7E-BA96-32E94E1E327B}" destId="{0884E7A3-10E3-4F11-B595-AB03EC5DDA14}" srcOrd="1" destOrd="0" presId="urn:microsoft.com/office/officeart/2009/3/layout/RandomtoResultProcess"/>
    <dgm:cxn modelId="{2060CF35-B9E4-44AC-8F14-E77A0C35A25D}" type="presParOf" srcId="{0884E7A3-10E3-4F11-B595-AB03EC5DDA14}" destId="{937FD1F5-6B71-4405-8AEA-F18FEFC797D2}" srcOrd="0" destOrd="0" presId="urn:microsoft.com/office/officeart/2009/3/layout/RandomtoResultProcess"/>
    <dgm:cxn modelId="{CAD63FD4-2EAE-4A8A-B4AF-EE6EEB7676AE}" type="presParOf" srcId="{0884E7A3-10E3-4F11-B595-AB03EC5DDA14}" destId="{7D1DDC98-E64F-499D-9EC5-DD2DEB7E96EF}" srcOrd="1" destOrd="0" presId="urn:microsoft.com/office/officeart/2009/3/layout/RandomtoResultProcess"/>
    <dgm:cxn modelId="{67E5CD97-87D2-4750-8AC2-8E9836C5716E}" type="presParOf" srcId="{889FF0C7-7E3D-4C7E-BA96-32E94E1E327B}" destId="{250678A8-892E-42C1-9EC1-FA8B72F0863D}" srcOrd="2" destOrd="0" presId="urn:microsoft.com/office/officeart/2009/3/layout/RandomtoResultProcess"/>
    <dgm:cxn modelId="{A0C56AF8-1C48-477D-939A-ED7403F7C303}" type="presParOf" srcId="{250678A8-892E-42C1-9EC1-FA8B72F0863D}" destId="{BB10F0B0-886C-4B0D-A28A-63FD1A870E6B}" srcOrd="0" destOrd="0" presId="urn:microsoft.com/office/officeart/2009/3/layout/RandomtoResultProcess"/>
    <dgm:cxn modelId="{342405BD-D982-4274-8058-641BF665F0FF}" type="presParOf" srcId="{250678A8-892E-42C1-9EC1-FA8B72F0863D}" destId="{E715D214-4CD3-45BD-90E6-C260B8D4D45D}" srcOrd="1" destOrd="0" presId="urn:microsoft.com/office/officeart/2009/3/layout/RandomtoResultProcess"/>
    <dgm:cxn modelId="{353510FC-30F8-4063-9123-3728D617F5AF}" type="presParOf" srcId="{889FF0C7-7E3D-4C7E-BA96-32E94E1E327B}" destId="{65D519B6-6B6F-4B0D-82CB-D20637923A82}" srcOrd="3" destOrd="0" presId="urn:microsoft.com/office/officeart/2009/3/layout/RandomtoResultProcess"/>
    <dgm:cxn modelId="{3881D74A-C174-4E35-98CB-690F17842103}" type="presParOf" srcId="{65D519B6-6B6F-4B0D-82CB-D20637923A82}" destId="{8DFC9B68-2ED8-4B46-87E2-ABD864413CBA}" srcOrd="0" destOrd="0" presId="urn:microsoft.com/office/officeart/2009/3/layout/RandomtoResultProcess"/>
    <dgm:cxn modelId="{D070511B-DDA7-49FD-B42C-B88404DAEED1}" type="presParOf" srcId="{65D519B6-6B6F-4B0D-82CB-D20637923A82}" destId="{CA2F94A8-6C50-4CFB-929A-21A921BAB4A0}" srcOrd="1" destOrd="0" presId="urn:microsoft.com/office/officeart/2009/3/layout/RandomtoResultProcess"/>
    <dgm:cxn modelId="{C8C732A9-FCC4-4E22-9FDB-36F87DF8AB6B}" type="presParOf" srcId="{889FF0C7-7E3D-4C7E-BA96-32E94E1E327B}" destId="{E50B0096-3F92-4248-952A-32130C8DE067}" srcOrd="4" destOrd="0" presId="urn:microsoft.com/office/officeart/2009/3/layout/RandomtoResultProcess"/>
    <dgm:cxn modelId="{BCB72D11-A274-4074-B2BD-53C7F789A53B}" type="presParOf" srcId="{E50B0096-3F92-4248-952A-32130C8DE067}" destId="{BAD5CF61-08F5-4F41-8D98-27825275670E}" srcOrd="0" destOrd="0" presId="urn:microsoft.com/office/officeart/2009/3/layout/RandomtoResultProcess"/>
    <dgm:cxn modelId="{3E7FD960-6D47-4573-9BDE-AFD7898F7305}" type="presParOf" srcId="{E50B0096-3F92-4248-952A-32130C8DE067}" destId="{1E5BADB4-7BC0-499B-86CE-14D98EF035D5}"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96D2A1-CCAA-456C-A1EB-21325F295702}" type="doc">
      <dgm:prSet loTypeId="urn:microsoft.com/office/officeart/2005/8/layout/default" loCatId="list" qsTypeId="urn:microsoft.com/office/officeart/2005/8/quickstyle/simple2" qsCatId="simple" csTypeId="urn:microsoft.com/office/officeart/2005/8/colors/accent2_1" csCatId="accent2" phldr="1"/>
      <dgm:spPr/>
      <dgm:t>
        <a:bodyPr/>
        <a:lstStyle/>
        <a:p>
          <a:endParaRPr lang="en-US"/>
        </a:p>
      </dgm:t>
    </dgm:pt>
    <dgm:pt modelId="{B073F5A2-7911-4E9B-9137-D35B86792329}">
      <dgm:prSet phldrT="[Text]"/>
      <dgm:spPr/>
      <dgm:t>
        <a:bodyPr/>
        <a:lstStyle/>
        <a:p>
          <a:r>
            <a:rPr lang="en-US" dirty="0">
              <a:solidFill>
                <a:schemeClr val="accent2">
                  <a:lumMod val="75000"/>
                </a:schemeClr>
              </a:solidFill>
            </a:rPr>
            <a:t>Economic Stability</a:t>
          </a:r>
        </a:p>
      </dgm:t>
    </dgm:pt>
    <dgm:pt modelId="{98177FB4-2997-4333-81F0-038C488939C8}" type="parTrans" cxnId="{D4173091-15B1-4E86-853A-DE34AA64F1B2}">
      <dgm:prSet/>
      <dgm:spPr/>
      <dgm:t>
        <a:bodyPr/>
        <a:lstStyle/>
        <a:p>
          <a:endParaRPr lang="en-US">
            <a:solidFill>
              <a:schemeClr val="accent2">
                <a:lumMod val="75000"/>
              </a:schemeClr>
            </a:solidFill>
          </a:endParaRPr>
        </a:p>
      </dgm:t>
    </dgm:pt>
    <dgm:pt modelId="{9D84E9A4-5D43-4F3A-A99A-F92B06630B09}" type="sibTrans" cxnId="{D4173091-15B1-4E86-853A-DE34AA64F1B2}">
      <dgm:prSet/>
      <dgm:spPr/>
      <dgm:t>
        <a:bodyPr/>
        <a:lstStyle/>
        <a:p>
          <a:endParaRPr lang="en-US">
            <a:solidFill>
              <a:schemeClr val="accent2">
                <a:lumMod val="75000"/>
              </a:schemeClr>
            </a:solidFill>
          </a:endParaRPr>
        </a:p>
      </dgm:t>
    </dgm:pt>
    <dgm:pt modelId="{C82BBE45-5199-460E-BADB-478B64EF0A33}">
      <dgm:prSet/>
      <dgm:spPr/>
      <dgm:t>
        <a:bodyPr/>
        <a:lstStyle/>
        <a:p>
          <a:r>
            <a:rPr lang="en-US" dirty="0">
              <a:solidFill>
                <a:schemeClr val="accent2">
                  <a:lumMod val="75000"/>
                </a:schemeClr>
              </a:solidFill>
            </a:rPr>
            <a:t>Education Access and Quality</a:t>
          </a:r>
        </a:p>
      </dgm:t>
    </dgm:pt>
    <dgm:pt modelId="{8AF73D79-8D95-4836-82B1-4A1B50163734}" type="parTrans" cxnId="{9CB4708A-9D35-4F52-88EE-11047657D17B}">
      <dgm:prSet/>
      <dgm:spPr/>
      <dgm:t>
        <a:bodyPr/>
        <a:lstStyle/>
        <a:p>
          <a:endParaRPr lang="en-US">
            <a:solidFill>
              <a:schemeClr val="accent2">
                <a:lumMod val="75000"/>
              </a:schemeClr>
            </a:solidFill>
          </a:endParaRPr>
        </a:p>
      </dgm:t>
    </dgm:pt>
    <dgm:pt modelId="{88D00768-6FB3-4084-A68B-85C67095FF47}" type="sibTrans" cxnId="{9CB4708A-9D35-4F52-88EE-11047657D17B}">
      <dgm:prSet/>
      <dgm:spPr/>
      <dgm:t>
        <a:bodyPr/>
        <a:lstStyle/>
        <a:p>
          <a:endParaRPr lang="en-US">
            <a:solidFill>
              <a:schemeClr val="accent2">
                <a:lumMod val="75000"/>
              </a:schemeClr>
            </a:solidFill>
          </a:endParaRPr>
        </a:p>
      </dgm:t>
    </dgm:pt>
    <dgm:pt modelId="{F36F003E-A66A-43D2-9A30-D7BD03D2A404}">
      <dgm:prSet/>
      <dgm:spPr/>
      <dgm:t>
        <a:bodyPr/>
        <a:lstStyle/>
        <a:p>
          <a:r>
            <a:rPr lang="en-US" dirty="0">
              <a:solidFill>
                <a:schemeClr val="accent2">
                  <a:lumMod val="75000"/>
                </a:schemeClr>
              </a:solidFill>
            </a:rPr>
            <a:t>Health Care Access and Quality</a:t>
          </a:r>
        </a:p>
      </dgm:t>
    </dgm:pt>
    <dgm:pt modelId="{4A78D7CA-3559-4820-8693-A5AF73CC1B3B}" type="parTrans" cxnId="{47EB5DB6-EB11-46A3-8E0E-5F7D2EAC04A7}">
      <dgm:prSet/>
      <dgm:spPr/>
      <dgm:t>
        <a:bodyPr/>
        <a:lstStyle/>
        <a:p>
          <a:endParaRPr lang="en-US">
            <a:solidFill>
              <a:schemeClr val="accent2">
                <a:lumMod val="75000"/>
              </a:schemeClr>
            </a:solidFill>
          </a:endParaRPr>
        </a:p>
      </dgm:t>
    </dgm:pt>
    <dgm:pt modelId="{C5C2818E-47D8-494D-8176-549715B6114E}" type="sibTrans" cxnId="{47EB5DB6-EB11-46A3-8E0E-5F7D2EAC04A7}">
      <dgm:prSet/>
      <dgm:spPr/>
      <dgm:t>
        <a:bodyPr/>
        <a:lstStyle/>
        <a:p>
          <a:endParaRPr lang="en-US">
            <a:solidFill>
              <a:schemeClr val="accent2">
                <a:lumMod val="75000"/>
              </a:schemeClr>
            </a:solidFill>
          </a:endParaRPr>
        </a:p>
      </dgm:t>
    </dgm:pt>
    <dgm:pt modelId="{59BBCDAD-36C8-4481-8FA2-8266A8C5A9CD}">
      <dgm:prSet/>
      <dgm:spPr/>
      <dgm:t>
        <a:bodyPr/>
        <a:lstStyle/>
        <a:p>
          <a:r>
            <a:rPr lang="en-US" dirty="0">
              <a:solidFill>
                <a:schemeClr val="accent2">
                  <a:lumMod val="75000"/>
                </a:schemeClr>
              </a:solidFill>
            </a:rPr>
            <a:t>Neighborhood and Built Environment</a:t>
          </a:r>
        </a:p>
      </dgm:t>
    </dgm:pt>
    <dgm:pt modelId="{35DD1D5C-F5D8-4BA6-A142-8EBF802BD785}" type="parTrans" cxnId="{302AB0F8-18B1-4C80-BE78-DFE9FCA186E1}">
      <dgm:prSet/>
      <dgm:spPr/>
      <dgm:t>
        <a:bodyPr/>
        <a:lstStyle/>
        <a:p>
          <a:endParaRPr lang="en-US">
            <a:solidFill>
              <a:schemeClr val="accent2">
                <a:lumMod val="75000"/>
              </a:schemeClr>
            </a:solidFill>
          </a:endParaRPr>
        </a:p>
      </dgm:t>
    </dgm:pt>
    <dgm:pt modelId="{ED2F5DC2-8A2D-4C0A-96B2-4135372C46C8}" type="sibTrans" cxnId="{302AB0F8-18B1-4C80-BE78-DFE9FCA186E1}">
      <dgm:prSet/>
      <dgm:spPr/>
      <dgm:t>
        <a:bodyPr/>
        <a:lstStyle/>
        <a:p>
          <a:endParaRPr lang="en-US">
            <a:solidFill>
              <a:schemeClr val="accent2">
                <a:lumMod val="75000"/>
              </a:schemeClr>
            </a:solidFill>
          </a:endParaRPr>
        </a:p>
      </dgm:t>
    </dgm:pt>
    <dgm:pt modelId="{5CA85898-0341-49A0-A79C-D31CF8CBAAB4}">
      <dgm:prSet/>
      <dgm:spPr/>
      <dgm:t>
        <a:bodyPr/>
        <a:lstStyle/>
        <a:p>
          <a:r>
            <a:rPr lang="en-US" dirty="0">
              <a:solidFill>
                <a:schemeClr val="accent2">
                  <a:lumMod val="75000"/>
                </a:schemeClr>
              </a:solidFill>
            </a:rPr>
            <a:t>Social and Community Context</a:t>
          </a:r>
        </a:p>
      </dgm:t>
    </dgm:pt>
    <dgm:pt modelId="{B3750F15-2A30-4884-AC38-FD0CE20081A2}" type="parTrans" cxnId="{A483E9AE-C409-47C2-88E9-D099209C30BF}">
      <dgm:prSet/>
      <dgm:spPr/>
      <dgm:t>
        <a:bodyPr/>
        <a:lstStyle/>
        <a:p>
          <a:endParaRPr lang="en-US">
            <a:solidFill>
              <a:schemeClr val="accent2">
                <a:lumMod val="75000"/>
              </a:schemeClr>
            </a:solidFill>
          </a:endParaRPr>
        </a:p>
      </dgm:t>
    </dgm:pt>
    <dgm:pt modelId="{739CE7E6-04BA-4435-83BA-A501CE543144}" type="sibTrans" cxnId="{A483E9AE-C409-47C2-88E9-D099209C30BF}">
      <dgm:prSet/>
      <dgm:spPr/>
      <dgm:t>
        <a:bodyPr/>
        <a:lstStyle/>
        <a:p>
          <a:endParaRPr lang="en-US">
            <a:solidFill>
              <a:schemeClr val="accent2">
                <a:lumMod val="75000"/>
              </a:schemeClr>
            </a:solidFill>
          </a:endParaRPr>
        </a:p>
      </dgm:t>
    </dgm:pt>
    <dgm:pt modelId="{F3AD8134-4AD5-4FEB-B594-E86F15140301}" type="pres">
      <dgm:prSet presAssocID="{6096D2A1-CCAA-456C-A1EB-21325F295702}" presName="diagram" presStyleCnt="0">
        <dgm:presLayoutVars>
          <dgm:dir/>
          <dgm:resizeHandles val="exact"/>
        </dgm:presLayoutVars>
      </dgm:prSet>
      <dgm:spPr/>
    </dgm:pt>
    <dgm:pt modelId="{0060D172-537F-4013-B394-645F24C2161F}" type="pres">
      <dgm:prSet presAssocID="{B073F5A2-7911-4E9B-9137-D35B86792329}" presName="node" presStyleLbl="node1" presStyleIdx="0" presStyleCnt="5">
        <dgm:presLayoutVars>
          <dgm:bulletEnabled val="1"/>
        </dgm:presLayoutVars>
      </dgm:prSet>
      <dgm:spPr/>
    </dgm:pt>
    <dgm:pt modelId="{61BC8537-8CEE-4771-9B0A-9E550E43701D}" type="pres">
      <dgm:prSet presAssocID="{9D84E9A4-5D43-4F3A-A99A-F92B06630B09}" presName="sibTrans" presStyleCnt="0"/>
      <dgm:spPr/>
    </dgm:pt>
    <dgm:pt modelId="{205A1178-E663-48FE-9408-F47BBC51E4A7}" type="pres">
      <dgm:prSet presAssocID="{C82BBE45-5199-460E-BADB-478B64EF0A33}" presName="node" presStyleLbl="node1" presStyleIdx="1" presStyleCnt="5">
        <dgm:presLayoutVars>
          <dgm:bulletEnabled val="1"/>
        </dgm:presLayoutVars>
      </dgm:prSet>
      <dgm:spPr/>
    </dgm:pt>
    <dgm:pt modelId="{D4E575E8-5189-403D-AD34-CA8AFD6DE7A4}" type="pres">
      <dgm:prSet presAssocID="{88D00768-6FB3-4084-A68B-85C67095FF47}" presName="sibTrans" presStyleCnt="0"/>
      <dgm:spPr/>
    </dgm:pt>
    <dgm:pt modelId="{4DDA0703-CC6B-4D03-B298-04DFF6E93807}" type="pres">
      <dgm:prSet presAssocID="{F36F003E-A66A-43D2-9A30-D7BD03D2A404}" presName="node" presStyleLbl="node1" presStyleIdx="2" presStyleCnt="5">
        <dgm:presLayoutVars>
          <dgm:bulletEnabled val="1"/>
        </dgm:presLayoutVars>
      </dgm:prSet>
      <dgm:spPr/>
    </dgm:pt>
    <dgm:pt modelId="{6E8F3AEF-96C1-455D-AC72-1F836A4B4DDB}" type="pres">
      <dgm:prSet presAssocID="{C5C2818E-47D8-494D-8176-549715B6114E}" presName="sibTrans" presStyleCnt="0"/>
      <dgm:spPr/>
    </dgm:pt>
    <dgm:pt modelId="{8456E6B2-60F5-45C7-B082-212B354C9C04}" type="pres">
      <dgm:prSet presAssocID="{59BBCDAD-36C8-4481-8FA2-8266A8C5A9CD}" presName="node" presStyleLbl="node1" presStyleIdx="3" presStyleCnt="5">
        <dgm:presLayoutVars>
          <dgm:bulletEnabled val="1"/>
        </dgm:presLayoutVars>
      </dgm:prSet>
      <dgm:spPr/>
    </dgm:pt>
    <dgm:pt modelId="{964749D5-5CD7-417B-9C2D-C696F11B8979}" type="pres">
      <dgm:prSet presAssocID="{ED2F5DC2-8A2D-4C0A-96B2-4135372C46C8}" presName="sibTrans" presStyleCnt="0"/>
      <dgm:spPr/>
    </dgm:pt>
    <dgm:pt modelId="{B8717499-95FF-4F24-81C5-8D935473A7D9}" type="pres">
      <dgm:prSet presAssocID="{5CA85898-0341-49A0-A79C-D31CF8CBAAB4}" presName="node" presStyleLbl="node1" presStyleIdx="4" presStyleCnt="5">
        <dgm:presLayoutVars>
          <dgm:bulletEnabled val="1"/>
        </dgm:presLayoutVars>
      </dgm:prSet>
      <dgm:spPr/>
    </dgm:pt>
  </dgm:ptLst>
  <dgm:cxnLst>
    <dgm:cxn modelId="{D357DC08-FD4D-48C5-AE2A-3945C69D3574}" type="presOf" srcId="{6096D2A1-CCAA-456C-A1EB-21325F295702}" destId="{F3AD8134-4AD5-4FEB-B594-E86F15140301}" srcOrd="0" destOrd="0" presId="urn:microsoft.com/office/officeart/2005/8/layout/default"/>
    <dgm:cxn modelId="{B9E2EB13-0B47-4C59-B3D6-5F65F9B0006F}" type="presOf" srcId="{59BBCDAD-36C8-4481-8FA2-8266A8C5A9CD}" destId="{8456E6B2-60F5-45C7-B082-212B354C9C04}" srcOrd="0" destOrd="0" presId="urn:microsoft.com/office/officeart/2005/8/layout/default"/>
    <dgm:cxn modelId="{F8CCA360-8718-4F60-AB31-4E7CCC2FBF7C}" type="presOf" srcId="{5CA85898-0341-49A0-A79C-D31CF8CBAAB4}" destId="{B8717499-95FF-4F24-81C5-8D935473A7D9}" srcOrd="0" destOrd="0" presId="urn:microsoft.com/office/officeart/2005/8/layout/default"/>
    <dgm:cxn modelId="{9CB4708A-9D35-4F52-88EE-11047657D17B}" srcId="{6096D2A1-CCAA-456C-A1EB-21325F295702}" destId="{C82BBE45-5199-460E-BADB-478B64EF0A33}" srcOrd="1" destOrd="0" parTransId="{8AF73D79-8D95-4836-82B1-4A1B50163734}" sibTransId="{88D00768-6FB3-4084-A68B-85C67095FF47}"/>
    <dgm:cxn modelId="{D4173091-15B1-4E86-853A-DE34AA64F1B2}" srcId="{6096D2A1-CCAA-456C-A1EB-21325F295702}" destId="{B073F5A2-7911-4E9B-9137-D35B86792329}" srcOrd="0" destOrd="0" parTransId="{98177FB4-2997-4333-81F0-038C488939C8}" sibTransId="{9D84E9A4-5D43-4F3A-A99A-F92B06630B09}"/>
    <dgm:cxn modelId="{A483E9AE-C409-47C2-88E9-D099209C30BF}" srcId="{6096D2A1-CCAA-456C-A1EB-21325F295702}" destId="{5CA85898-0341-49A0-A79C-D31CF8CBAAB4}" srcOrd="4" destOrd="0" parTransId="{B3750F15-2A30-4884-AC38-FD0CE20081A2}" sibTransId="{739CE7E6-04BA-4435-83BA-A501CE543144}"/>
    <dgm:cxn modelId="{59520DB0-B61F-4D98-82AC-B697D732F98F}" type="presOf" srcId="{C82BBE45-5199-460E-BADB-478B64EF0A33}" destId="{205A1178-E663-48FE-9408-F47BBC51E4A7}" srcOrd="0" destOrd="0" presId="urn:microsoft.com/office/officeart/2005/8/layout/default"/>
    <dgm:cxn modelId="{EDEA94B0-50EB-4064-9886-12F2FB299C7F}" type="presOf" srcId="{B073F5A2-7911-4E9B-9137-D35B86792329}" destId="{0060D172-537F-4013-B394-645F24C2161F}" srcOrd="0" destOrd="0" presId="urn:microsoft.com/office/officeart/2005/8/layout/default"/>
    <dgm:cxn modelId="{47EB5DB6-EB11-46A3-8E0E-5F7D2EAC04A7}" srcId="{6096D2A1-CCAA-456C-A1EB-21325F295702}" destId="{F36F003E-A66A-43D2-9A30-D7BD03D2A404}" srcOrd="2" destOrd="0" parTransId="{4A78D7CA-3559-4820-8693-A5AF73CC1B3B}" sibTransId="{C5C2818E-47D8-494D-8176-549715B6114E}"/>
    <dgm:cxn modelId="{20BBAFE4-7FCB-4EE7-AD44-16701B4E13A5}" type="presOf" srcId="{F36F003E-A66A-43D2-9A30-D7BD03D2A404}" destId="{4DDA0703-CC6B-4D03-B298-04DFF6E93807}" srcOrd="0" destOrd="0" presId="urn:microsoft.com/office/officeart/2005/8/layout/default"/>
    <dgm:cxn modelId="{302AB0F8-18B1-4C80-BE78-DFE9FCA186E1}" srcId="{6096D2A1-CCAA-456C-A1EB-21325F295702}" destId="{59BBCDAD-36C8-4481-8FA2-8266A8C5A9CD}" srcOrd="3" destOrd="0" parTransId="{35DD1D5C-F5D8-4BA6-A142-8EBF802BD785}" sibTransId="{ED2F5DC2-8A2D-4C0A-96B2-4135372C46C8}"/>
    <dgm:cxn modelId="{2768B047-6EFC-4ED3-B7DE-D15FE08E96E4}" type="presParOf" srcId="{F3AD8134-4AD5-4FEB-B594-E86F15140301}" destId="{0060D172-537F-4013-B394-645F24C2161F}" srcOrd="0" destOrd="0" presId="urn:microsoft.com/office/officeart/2005/8/layout/default"/>
    <dgm:cxn modelId="{0AEA8EFF-9F8D-4CD8-9BB3-7568CBF6B275}" type="presParOf" srcId="{F3AD8134-4AD5-4FEB-B594-E86F15140301}" destId="{61BC8537-8CEE-4771-9B0A-9E550E43701D}" srcOrd="1" destOrd="0" presId="urn:microsoft.com/office/officeart/2005/8/layout/default"/>
    <dgm:cxn modelId="{9D5BC7F8-10A5-490C-AA4B-07F3795D922F}" type="presParOf" srcId="{F3AD8134-4AD5-4FEB-B594-E86F15140301}" destId="{205A1178-E663-48FE-9408-F47BBC51E4A7}" srcOrd="2" destOrd="0" presId="urn:microsoft.com/office/officeart/2005/8/layout/default"/>
    <dgm:cxn modelId="{C2099552-529B-44FE-A1BB-BD9EE09EFEA5}" type="presParOf" srcId="{F3AD8134-4AD5-4FEB-B594-E86F15140301}" destId="{D4E575E8-5189-403D-AD34-CA8AFD6DE7A4}" srcOrd="3" destOrd="0" presId="urn:microsoft.com/office/officeart/2005/8/layout/default"/>
    <dgm:cxn modelId="{3233C732-C45E-439C-A9E1-6920BBCB9CFA}" type="presParOf" srcId="{F3AD8134-4AD5-4FEB-B594-E86F15140301}" destId="{4DDA0703-CC6B-4D03-B298-04DFF6E93807}" srcOrd="4" destOrd="0" presId="urn:microsoft.com/office/officeart/2005/8/layout/default"/>
    <dgm:cxn modelId="{C2D79E69-B8A0-4DC0-92C4-AF59094BA938}" type="presParOf" srcId="{F3AD8134-4AD5-4FEB-B594-E86F15140301}" destId="{6E8F3AEF-96C1-455D-AC72-1F836A4B4DDB}" srcOrd="5" destOrd="0" presId="urn:microsoft.com/office/officeart/2005/8/layout/default"/>
    <dgm:cxn modelId="{6C441E65-17E0-4F31-975E-47162AD24346}" type="presParOf" srcId="{F3AD8134-4AD5-4FEB-B594-E86F15140301}" destId="{8456E6B2-60F5-45C7-B082-212B354C9C04}" srcOrd="6" destOrd="0" presId="urn:microsoft.com/office/officeart/2005/8/layout/default"/>
    <dgm:cxn modelId="{EFDBA6F4-8A72-4359-9C40-473C5B2059AE}" type="presParOf" srcId="{F3AD8134-4AD5-4FEB-B594-E86F15140301}" destId="{964749D5-5CD7-417B-9C2D-C696F11B8979}" srcOrd="7" destOrd="0" presId="urn:microsoft.com/office/officeart/2005/8/layout/default"/>
    <dgm:cxn modelId="{C82D2225-025A-4E36-A0B4-1473B9F2CC33}" type="presParOf" srcId="{F3AD8134-4AD5-4FEB-B594-E86F15140301}" destId="{B8717499-95FF-4F24-81C5-8D935473A7D9}"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0F0494-1EF2-4D7A-9552-6C332D9E2BA0}"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A1549305-F4AF-44C9-B5D0-8CF20B0C6101}">
      <dgm:prSet phldrT="[Text]"/>
      <dgm:spPr/>
      <dgm:t>
        <a:bodyPr/>
        <a:lstStyle/>
        <a:p>
          <a:r>
            <a:rPr lang="en-US" dirty="0"/>
            <a:t>Perception as a Black disease</a:t>
          </a:r>
        </a:p>
      </dgm:t>
    </dgm:pt>
    <dgm:pt modelId="{5FCB3598-B42B-4CE1-8D7B-1ACA4E0EE425}" type="parTrans" cxnId="{BF25716D-1973-4C7B-9D3F-5D5D182D92F9}">
      <dgm:prSet/>
      <dgm:spPr/>
      <dgm:t>
        <a:bodyPr/>
        <a:lstStyle/>
        <a:p>
          <a:endParaRPr lang="en-US"/>
        </a:p>
      </dgm:t>
    </dgm:pt>
    <dgm:pt modelId="{F32982A5-C5C7-4615-9D63-B1E1D63EE878}" type="sibTrans" cxnId="{BF25716D-1973-4C7B-9D3F-5D5D182D92F9}">
      <dgm:prSet/>
      <dgm:spPr/>
      <dgm:t>
        <a:bodyPr/>
        <a:lstStyle/>
        <a:p>
          <a:endParaRPr lang="en-US"/>
        </a:p>
      </dgm:t>
    </dgm:pt>
    <dgm:pt modelId="{808EB89D-76C3-44C6-AD5F-05B7A1FA2AC4}">
      <dgm:prSet/>
      <dgm:spPr/>
      <dgm:t>
        <a:bodyPr/>
        <a:lstStyle/>
        <a:p>
          <a:r>
            <a:rPr lang="en-US" dirty="0"/>
            <a:t>Confusion between SCT and SCD</a:t>
          </a:r>
        </a:p>
      </dgm:t>
    </dgm:pt>
    <dgm:pt modelId="{ECA8F24C-47FD-45F4-A005-73FC4A11581D}" type="parTrans" cxnId="{FD30F46C-222B-41F2-8F31-63F298C40061}">
      <dgm:prSet/>
      <dgm:spPr/>
      <dgm:t>
        <a:bodyPr/>
        <a:lstStyle/>
        <a:p>
          <a:endParaRPr lang="en-US"/>
        </a:p>
      </dgm:t>
    </dgm:pt>
    <dgm:pt modelId="{07DE49B4-E7CC-4059-8FF1-6BAEDA41DCBF}" type="sibTrans" cxnId="{FD30F46C-222B-41F2-8F31-63F298C40061}">
      <dgm:prSet/>
      <dgm:spPr/>
      <dgm:t>
        <a:bodyPr/>
        <a:lstStyle/>
        <a:p>
          <a:endParaRPr lang="en-US"/>
        </a:p>
      </dgm:t>
    </dgm:pt>
    <dgm:pt modelId="{3F26D1C9-00BC-4AB3-89EE-32221989580D}">
      <dgm:prSet/>
      <dgm:spPr/>
      <dgm:t>
        <a:bodyPr/>
        <a:lstStyle/>
        <a:p>
          <a:r>
            <a:rPr lang="en-US" dirty="0"/>
            <a:t>“The sickle cell population was “clinically invisible” </a:t>
          </a:r>
        </a:p>
      </dgm:t>
    </dgm:pt>
    <dgm:pt modelId="{A4FE2A89-FCD2-4369-A465-DE1C3E070F31}" type="parTrans" cxnId="{C8C24B3B-0C87-4D51-9D56-DE6415A06ABD}">
      <dgm:prSet/>
      <dgm:spPr/>
      <dgm:t>
        <a:bodyPr/>
        <a:lstStyle/>
        <a:p>
          <a:endParaRPr lang="en-US"/>
        </a:p>
      </dgm:t>
    </dgm:pt>
    <dgm:pt modelId="{896B9778-E395-4BC7-9E9F-28A5D000DFFF}" type="sibTrans" cxnId="{C8C24B3B-0C87-4D51-9D56-DE6415A06ABD}">
      <dgm:prSet/>
      <dgm:spPr/>
      <dgm:t>
        <a:bodyPr/>
        <a:lstStyle/>
        <a:p>
          <a:endParaRPr lang="en-US"/>
        </a:p>
      </dgm:t>
    </dgm:pt>
    <dgm:pt modelId="{C464F0D3-7911-45E6-856A-EE8611AEFFB0}">
      <dgm:prSet phldrT="[Text]"/>
      <dgm:spPr/>
      <dgm:t>
        <a:bodyPr/>
        <a:lstStyle/>
        <a:p>
          <a:r>
            <a:rPr lang="en-US" dirty="0"/>
            <a:t>Limited public understanding and awareness </a:t>
          </a:r>
        </a:p>
      </dgm:t>
    </dgm:pt>
    <dgm:pt modelId="{F40932BA-8881-45A4-AFC7-2B60AF8A1976}" type="parTrans" cxnId="{C12417E0-8EE6-4149-AB61-798227A0013F}">
      <dgm:prSet/>
      <dgm:spPr/>
      <dgm:t>
        <a:bodyPr/>
        <a:lstStyle/>
        <a:p>
          <a:endParaRPr lang="en-US"/>
        </a:p>
      </dgm:t>
    </dgm:pt>
    <dgm:pt modelId="{9BE10260-D357-4132-AC76-E58A18282C71}" type="sibTrans" cxnId="{C12417E0-8EE6-4149-AB61-798227A0013F}">
      <dgm:prSet/>
      <dgm:spPr/>
      <dgm:t>
        <a:bodyPr/>
        <a:lstStyle/>
        <a:p>
          <a:endParaRPr lang="en-US"/>
        </a:p>
      </dgm:t>
    </dgm:pt>
    <dgm:pt modelId="{3C9FE500-E11B-4F05-B6B9-317AEB3C1E6B}" type="pres">
      <dgm:prSet presAssocID="{810F0494-1EF2-4D7A-9552-6C332D9E2BA0}" presName="Name0" presStyleCnt="0">
        <dgm:presLayoutVars>
          <dgm:chMax val="7"/>
          <dgm:chPref val="7"/>
          <dgm:dir/>
        </dgm:presLayoutVars>
      </dgm:prSet>
      <dgm:spPr/>
    </dgm:pt>
    <dgm:pt modelId="{ABC29B25-EA67-4F89-9A63-87C2A13D990C}" type="pres">
      <dgm:prSet presAssocID="{810F0494-1EF2-4D7A-9552-6C332D9E2BA0}" presName="Name1" presStyleCnt="0"/>
      <dgm:spPr/>
    </dgm:pt>
    <dgm:pt modelId="{C2D3D3F1-2429-4D3E-872E-9406D66F54F5}" type="pres">
      <dgm:prSet presAssocID="{810F0494-1EF2-4D7A-9552-6C332D9E2BA0}" presName="cycle" presStyleCnt="0"/>
      <dgm:spPr/>
    </dgm:pt>
    <dgm:pt modelId="{6252134C-955C-4206-80ED-35C0B96CA121}" type="pres">
      <dgm:prSet presAssocID="{810F0494-1EF2-4D7A-9552-6C332D9E2BA0}" presName="srcNode" presStyleLbl="node1" presStyleIdx="0" presStyleCnt="4"/>
      <dgm:spPr/>
    </dgm:pt>
    <dgm:pt modelId="{3B43CD3B-FBFB-4ED9-9D25-7F07F1287F1D}" type="pres">
      <dgm:prSet presAssocID="{810F0494-1EF2-4D7A-9552-6C332D9E2BA0}" presName="conn" presStyleLbl="parChTrans1D2" presStyleIdx="0" presStyleCnt="1"/>
      <dgm:spPr/>
    </dgm:pt>
    <dgm:pt modelId="{BAD474FA-2F2D-4835-AFFD-BBA1F9B0528E}" type="pres">
      <dgm:prSet presAssocID="{810F0494-1EF2-4D7A-9552-6C332D9E2BA0}" presName="extraNode" presStyleLbl="node1" presStyleIdx="0" presStyleCnt="4"/>
      <dgm:spPr/>
    </dgm:pt>
    <dgm:pt modelId="{0D2A5339-2810-4A6E-BA6F-55C0B36845E2}" type="pres">
      <dgm:prSet presAssocID="{810F0494-1EF2-4D7A-9552-6C332D9E2BA0}" presName="dstNode" presStyleLbl="node1" presStyleIdx="0" presStyleCnt="4"/>
      <dgm:spPr/>
    </dgm:pt>
    <dgm:pt modelId="{8195A756-49ED-40E5-BB26-16076A697368}" type="pres">
      <dgm:prSet presAssocID="{A1549305-F4AF-44C9-B5D0-8CF20B0C6101}" presName="text_1" presStyleLbl="node1" presStyleIdx="0" presStyleCnt="4" custLinFactNeighborX="1931" custLinFactNeighborY="7672">
        <dgm:presLayoutVars>
          <dgm:bulletEnabled val="1"/>
        </dgm:presLayoutVars>
      </dgm:prSet>
      <dgm:spPr/>
    </dgm:pt>
    <dgm:pt modelId="{7649F1EF-CD99-4DE6-B3BD-F6CA43D87538}" type="pres">
      <dgm:prSet presAssocID="{A1549305-F4AF-44C9-B5D0-8CF20B0C6101}" presName="accent_1" presStyleCnt="0"/>
      <dgm:spPr/>
    </dgm:pt>
    <dgm:pt modelId="{F2F52650-E7D6-4C5D-8592-38159D2D944B}" type="pres">
      <dgm:prSet presAssocID="{A1549305-F4AF-44C9-B5D0-8CF20B0C6101}" presName="accentRepeatNode" presStyleLbl="solidFgAcc1" presStyleIdx="0" presStyleCnt="4"/>
      <dgm:spPr/>
    </dgm:pt>
    <dgm:pt modelId="{5447942B-8F66-4167-AFA6-1ACBCDBA8088}" type="pres">
      <dgm:prSet presAssocID="{C464F0D3-7911-45E6-856A-EE8611AEFFB0}" presName="text_2" presStyleLbl="node1" presStyleIdx="1" presStyleCnt="4">
        <dgm:presLayoutVars>
          <dgm:bulletEnabled val="1"/>
        </dgm:presLayoutVars>
      </dgm:prSet>
      <dgm:spPr/>
    </dgm:pt>
    <dgm:pt modelId="{6556FB33-0603-4DBC-906D-6B5EF4ADE91C}" type="pres">
      <dgm:prSet presAssocID="{C464F0D3-7911-45E6-856A-EE8611AEFFB0}" presName="accent_2" presStyleCnt="0"/>
      <dgm:spPr/>
    </dgm:pt>
    <dgm:pt modelId="{63C6786E-CF03-4A78-B768-C28F31DF0B69}" type="pres">
      <dgm:prSet presAssocID="{C464F0D3-7911-45E6-856A-EE8611AEFFB0}" presName="accentRepeatNode" presStyleLbl="solidFgAcc1" presStyleIdx="1" presStyleCnt="4"/>
      <dgm:spPr/>
    </dgm:pt>
    <dgm:pt modelId="{E27D2957-0F83-4DC1-9AD4-387180C0CA4C}" type="pres">
      <dgm:prSet presAssocID="{808EB89D-76C3-44C6-AD5F-05B7A1FA2AC4}" presName="text_3" presStyleLbl="node1" presStyleIdx="2" presStyleCnt="4">
        <dgm:presLayoutVars>
          <dgm:bulletEnabled val="1"/>
        </dgm:presLayoutVars>
      </dgm:prSet>
      <dgm:spPr/>
    </dgm:pt>
    <dgm:pt modelId="{EED3ED8D-789A-4E65-8061-C5320E5E96B5}" type="pres">
      <dgm:prSet presAssocID="{808EB89D-76C3-44C6-AD5F-05B7A1FA2AC4}" presName="accent_3" presStyleCnt="0"/>
      <dgm:spPr/>
    </dgm:pt>
    <dgm:pt modelId="{711AC15A-06B6-4BEF-8273-05DE81C69AB1}" type="pres">
      <dgm:prSet presAssocID="{808EB89D-76C3-44C6-AD5F-05B7A1FA2AC4}" presName="accentRepeatNode" presStyleLbl="solidFgAcc1" presStyleIdx="2" presStyleCnt="4"/>
      <dgm:spPr/>
    </dgm:pt>
    <dgm:pt modelId="{63D20DBF-BD1D-4DA1-9CE0-798B95095E91}" type="pres">
      <dgm:prSet presAssocID="{3F26D1C9-00BC-4AB3-89EE-32221989580D}" presName="text_4" presStyleLbl="node1" presStyleIdx="3" presStyleCnt="4">
        <dgm:presLayoutVars>
          <dgm:bulletEnabled val="1"/>
        </dgm:presLayoutVars>
      </dgm:prSet>
      <dgm:spPr/>
    </dgm:pt>
    <dgm:pt modelId="{C8D80A42-60F0-4021-B777-9C4B5D9A46CD}" type="pres">
      <dgm:prSet presAssocID="{3F26D1C9-00BC-4AB3-89EE-32221989580D}" presName="accent_4" presStyleCnt="0"/>
      <dgm:spPr/>
    </dgm:pt>
    <dgm:pt modelId="{4BA335A2-9912-4B79-A63A-F1BD000FDA16}" type="pres">
      <dgm:prSet presAssocID="{3F26D1C9-00BC-4AB3-89EE-32221989580D}" presName="accentRepeatNode" presStyleLbl="solidFgAcc1" presStyleIdx="3" presStyleCnt="4"/>
      <dgm:spPr/>
    </dgm:pt>
  </dgm:ptLst>
  <dgm:cxnLst>
    <dgm:cxn modelId="{D3C5540D-D94F-4265-BC52-3A08750E2083}" type="presOf" srcId="{A1549305-F4AF-44C9-B5D0-8CF20B0C6101}" destId="{8195A756-49ED-40E5-BB26-16076A697368}" srcOrd="0" destOrd="0" presId="urn:microsoft.com/office/officeart/2008/layout/VerticalCurvedList"/>
    <dgm:cxn modelId="{06F41F18-31AA-4B69-8F97-A5CD9D47042F}" type="presOf" srcId="{F32982A5-C5C7-4615-9D63-B1E1D63EE878}" destId="{3B43CD3B-FBFB-4ED9-9D25-7F07F1287F1D}" srcOrd="0" destOrd="0" presId="urn:microsoft.com/office/officeart/2008/layout/VerticalCurvedList"/>
    <dgm:cxn modelId="{A5098A26-F8E8-4304-8B9B-3F9F4948490E}" type="presOf" srcId="{808EB89D-76C3-44C6-AD5F-05B7A1FA2AC4}" destId="{E27D2957-0F83-4DC1-9AD4-387180C0CA4C}" srcOrd="0" destOrd="0" presId="urn:microsoft.com/office/officeart/2008/layout/VerticalCurvedList"/>
    <dgm:cxn modelId="{C8C24B3B-0C87-4D51-9D56-DE6415A06ABD}" srcId="{810F0494-1EF2-4D7A-9552-6C332D9E2BA0}" destId="{3F26D1C9-00BC-4AB3-89EE-32221989580D}" srcOrd="3" destOrd="0" parTransId="{A4FE2A89-FCD2-4369-A465-DE1C3E070F31}" sibTransId="{896B9778-E395-4BC7-9E9F-28A5D000DFFF}"/>
    <dgm:cxn modelId="{E0948D4A-3D42-49EC-AAEA-8C091F82162E}" type="presOf" srcId="{C464F0D3-7911-45E6-856A-EE8611AEFFB0}" destId="{5447942B-8F66-4167-AFA6-1ACBCDBA8088}" srcOrd="0" destOrd="0" presId="urn:microsoft.com/office/officeart/2008/layout/VerticalCurvedList"/>
    <dgm:cxn modelId="{FD30F46C-222B-41F2-8F31-63F298C40061}" srcId="{810F0494-1EF2-4D7A-9552-6C332D9E2BA0}" destId="{808EB89D-76C3-44C6-AD5F-05B7A1FA2AC4}" srcOrd="2" destOrd="0" parTransId="{ECA8F24C-47FD-45F4-A005-73FC4A11581D}" sibTransId="{07DE49B4-E7CC-4059-8FF1-6BAEDA41DCBF}"/>
    <dgm:cxn modelId="{BF25716D-1973-4C7B-9D3F-5D5D182D92F9}" srcId="{810F0494-1EF2-4D7A-9552-6C332D9E2BA0}" destId="{A1549305-F4AF-44C9-B5D0-8CF20B0C6101}" srcOrd="0" destOrd="0" parTransId="{5FCB3598-B42B-4CE1-8D7B-1ACA4E0EE425}" sibTransId="{F32982A5-C5C7-4615-9D63-B1E1D63EE878}"/>
    <dgm:cxn modelId="{CABD34C1-3200-4385-9ED8-7FF0561182E4}" type="presOf" srcId="{810F0494-1EF2-4D7A-9552-6C332D9E2BA0}" destId="{3C9FE500-E11B-4F05-B6B9-317AEB3C1E6B}" srcOrd="0" destOrd="0" presId="urn:microsoft.com/office/officeart/2008/layout/VerticalCurvedList"/>
    <dgm:cxn modelId="{C12417E0-8EE6-4149-AB61-798227A0013F}" srcId="{810F0494-1EF2-4D7A-9552-6C332D9E2BA0}" destId="{C464F0D3-7911-45E6-856A-EE8611AEFFB0}" srcOrd="1" destOrd="0" parTransId="{F40932BA-8881-45A4-AFC7-2B60AF8A1976}" sibTransId="{9BE10260-D357-4132-AC76-E58A18282C71}"/>
    <dgm:cxn modelId="{D33BA6F3-15CB-451D-BBDD-A7697E03E428}" type="presOf" srcId="{3F26D1C9-00BC-4AB3-89EE-32221989580D}" destId="{63D20DBF-BD1D-4DA1-9CE0-798B95095E91}" srcOrd="0" destOrd="0" presId="urn:microsoft.com/office/officeart/2008/layout/VerticalCurvedList"/>
    <dgm:cxn modelId="{C9D5E0F2-922F-4B4A-8E63-63D197301CFC}" type="presParOf" srcId="{3C9FE500-E11B-4F05-B6B9-317AEB3C1E6B}" destId="{ABC29B25-EA67-4F89-9A63-87C2A13D990C}" srcOrd="0" destOrd="0" presId="urn:microsoft.com/office/officeart/2008/layout/VerticalCurvedList"/>
    <dgm:cxn modelId="{2C0334CC-770E-4965-AEDD-3B546FAEF156}" type="presParOf" srcId="{ABC29B25-EA67-4F89-9A63-87C2A13D990C}" destId="{C2D3D3F1-2429-4D3E-872E-9406D66F54F5}" srcOrd="0" destOrd="0" presId="urn:microsoft.com/office/officeart/2008/layout/VerticalCurvedList"/>
    <dgm:cxn modelId="{AC4A21EA-FDA6-477F-A610-2CDCF2EA1DD7}" type="presParOf" srcId="{C2D3D3F1-2429-4D3E-872E-9406D66F54F5}" destId="{6252134C-955C-4206-80ED-35C0B96CA121}" srcOrd="0" destOrd="0" presId="urn:microsoft.com/office/officeart/2008/layout/VerticalCurvedList"/>
    <dgm:cxn modelId="{1E53CB7C-D9D9-471C-B16E-75EF6CA2B276}" type="presParOf" srcId="{C2D3D3F1-2429-4D3E-872E-9406D66F54F5}" destId="{3B43CD3B-FBFB-4ED9-9D25-7F07F1287F1D}" srcOrd="1" destOrd="0" presId="urn:microsoft.com/office/officeart/2008/layout/VerticalCurvedList"/>
    <dgm:cxn modelId="{688C1F1F-EA5C-4E28-8550-8C02FF33D561}" type="presParOf" srcId="{C2D3D3F1-2429-4D3E-872E-9406D66F54F5}" destId="{BAD474FA-2F2D-4835-AFFD-BBA1F9B0528E}" srcOrd="2" destOrd="0" presId="urn:microsoft.com/office/officeart/2008/layout/VerticalCurvedList"/>
    <dgm:cxn modelId="{BE4F1B4A-C6C9-47A8-959F-987730C04BF8}" type="presParOf" srcId="{C2D3D3F1-2429-4D3E-872E-9406D66F54F5}" destId="{0D2A5339-2810-4A6E-BA6F-55C0B36845E2}" srcOrd="3" destOrd="0" presId="urn:microsoft.com/office/officeart/2008/layout/VerticalCurvedList"/>
    <dgm:cxn modelId="{C996341E-994B-4F68-BC98-2D8CF0EB62D2}" type="presParOf" srcId="{ABC29B25-EA67-4F89-9A63-87C2A13D990C}" destId="{8195A756-49ED-40E5-BB26-16076A697368}" srcOrd="1" destOrd="0" presId="urn:microsoft.com/office/officeart/2008/layout/VerticalCurvedList"/>
    <dgm:cxn modelId="{332B691D-A816-48EB-84BB-E86ACEF6FD61}" type="presParOf" srcId="{ABC29B25-EA67-4F89-9A63-87C2A13D990C}" destId="{7649F1EF-CD99-4DE6-B3BD-F6CA43D87538}" srcOrd="2" destOrd="0" presId="urn:microsoft.com/office/officeart/2008/layout/VerticalCurvedList"/>
    <dgm:cxn modelId="{3A178D37-D915-4F7F-AA1E-8EA3BC43C1A8}" type="presParOf" srcId="{7649F1EF-CD99-4DE6-B3BD-F6CA43D87538}" destId="{F2F52650-E7D6-4C5D-8592-38159D2D944B}" srcOrd="0" destOrd="0" presId="urn:microsoft.com/office/officeart/2008/layout/VerticalCurvedList"/>
    <dgm:cxn modelId="{7801E84F-D459-47C5-8DCD-99A36EB45DC8}" type="presParOf" srcId="{ABC29B25-EA67-4F89-9A63-87C2A13D990C}" destId="{5447942B-8F66-4167-AFA6-1ACBCDBA8088}" srcOrd="3" destOrd="0" presId="urn:microsoft.com/office/officeart/2008/layout/VerticalCurvedList"/>
    <dgm:cxn modelId="{DBE20EE6-AB44-4C05-8E9C-BE977545D559}" type="presParOf" srcId="{ABC29B25-EA67-4F89-9A63-87C2A13D990C}" destId="{6556FB33-0603-4DBC-906D-6B5EF4ADE91C}" srcOrd="4" destOrd="0" presId="urn:microsoft.com/office/officeart/2008/layout/VerticalCurvedList"/>
    <dgm:cxn modelId="{B2E7AAE4-9F62-47E3-8EB1-BD9BBE93AD2E}" type="presParOf" srcId="{6556FB33-0603-4DBC-906D-6B5EF4ADE91C}" destId="{63C6786E-CF03-4A78-B768-C28F31DF0B69}" srcOrd="0" destOrd="0" presId="urn:microsoft.com/office/officeart/2008/layout/VerticalCurvedList"/>
    <dgm:cxn modelId="{A0C12DF7-8ABC-483C-9BE7-4730E4936B22}" type="presParOf" srcId="{ABC29B25-EA67-4F89-9A63-87C2A13D990C}" destId="{E27D2957-0F83-4DC1-9AD4-387180C0CA4C}" srcOrd="5" destOrd="0" presId="urn:microsoft.com/office/officeart/2008/layout/VerticalCurvedList"/>
    <dgm:cxn modelId="{99F912C7-309B-4ABE-9FA4-57C3DABC6001}" type="presParOf" srcId="{ABC29B25-EA67-4F89-9A63-87C2A13D990C}" destId="{EED3ED8D-789A-4E65-8061-C5320E5E96B5}" srcOrd="6" destOrd="0" presId="urn:microsoft.com/office/officeart/2008/layout/VerticalCurvedList"/>
    <dgm:cxn modelId="{07A52FD5-E61A-44BB-A7DF-FA9AFD61FBC1}" type="presParOf" srcId="{EED3ED8D-789A-4E65-8061-C5320E5E96B5}" destId="{711AC15A-06B6-4BEF-8273-05DE81C69AB1}" srcOrd="0" destOrd="0" presId="urn:microsoft.com/office/officeart/2008/layout/VerticalCurvedList"/>
    <dgm:cxn modelId="{339786D3-9B40-4E57-87B6-7FD14972CA98}" type="presParOf" srcId="{ABC29B25-EA67-4F89-9A63-87C2A13D990C}" destId="{63D20DBF-BD1D-4DA1-9CE0-798B95095E91}" srcOrd="7" destOrd="0" presId="urn:microsoft.com/office/officeart/2008/layout/VerticalCurvedList"/>
    <dgm:cxn modelId="{E6F49FA3-C7F4-4F42-B4D3-A2702234F6FC}" type="presParOf" srcId="{ABC29B25-EA67-4F89-9A63-87C2A13D990C}" destId="{C8D80A42-60F0-4021-B777-9C4B5D9A46CD}" srcOrd="8" destOrd="0" presId="urn:microsoft.com/office/officeart/2008/layout/VerticalCurvedList"/>
    <dgm:cxn modelId="{E4F3CB34-E550-48F7-9211-68161AF6ECFA}" type="presParOf" srcId="{C8D80A42-60F0-4021-B777-9C4B5D9A46CD}" destId="{4BA335A2-9912-4B79-A63A-F1BD000FDA1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FF1B5-CCE1-42C5-B3D0-68779E6E8A78}">
      <dsp:nvSpPr>
        <dsp:cNvPr id="0" name=""/>
        <dsp:cNvSpPr/>
      </dsp:nvSpPr>
      <dsp:spPr>
        <a:xfrm>
          <a:off x="324383" y="774179"/>
          <a:ext cx="1237183" cy="1237183"/>
        </a:xfrm>
        <a:prstGeom prst="ellipse">
          <a:avLst/>
        </a:prstGeom>
        <a:gradFill rotWithShape="0">
          <a:gsLst>
            <a:gs pos="0">
              <a:schemeClr val="accent2">
                <a:alpha val="50000"/>
                <a:hueOff val="0"/>
                <a:satOff val="0"/>
                <a:lumOff val="0"/>
                <a:alphaOff val="0"/>
                <a:tint val="65000"/>
                <a:shade val="92000"/>
                <a:satMod val="130000"/>
              </a:schemeClr>
            </a:gs>
            <a:gs pos="45000">
              <a:schemeClr val="accent2">
                <a:alpha val="50000"/>
                <a:hueOff val="0"/>
                <a:satOff val="0"/>
                <a:lumOff val="0"/>
                <a:alphaOff val="0"/>
                <a:tint val="60000"/>
                <a:shade val="99000"/>
                <a:satMod val="120000"/>
              </a:schemeClr>
            </a:gs>
            <a:gs pos="100000">
              <a:schemeClr val="accent2">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01790F47-0B36-4931-A7BE-06FB5152FAB9}">
      <dsp:nvSpPr>
        <dsp:cNvPr id="0" name=""/>
        <dsp:cNvSpPr/>
      </dsp:nvSpPr>
      <dsp:spPr>
        <a:xfrm>
          <a:off x="942974" y="774179"/>
          <a:ext cx="6600825" cy="1237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kern="1200" dirty="0"/>
            <a:t>Complexities in understanding genomics, health, and the environment  
</a:t>
          </a:r>
        </a:p>
      </dsp:txBody>
      <dsp:txXfrm>
        <a:off x="942974" y="774179"/>
        <a:ext cx="6600825" cy="1237183"/>
      </dsp:txXfrm>
    </dsp:sp>
    <dsp:sp modelId="{401F1235-F7BD-4DD6-9AEC-57D5F6BA627F}">
      <dsp:nvSpPr>
        <dsp:cNvPr id="0" name=""/>
        <dsp:cNvSpPr/>
      </dsp:nvSpPr>
      <dsp:spPr>
        <a:xfrm>
          <a:off x="324383" y="2011362"/>
          <a:ext cx="1237183" cy="1237183"/>
        </a:xfrm>
        <a:prstGeom prst="ellipse">
          <a:avLst/>
        </a:prstGeom>
        <a:gradFill rotWithShape="0">
          <a:gsLst>
            <a:gs pos="0">
              <a:schemeClr val="accent3">
                <a:alpha val="50000"/>
                <a:hueOff val="0"/>
                <a:satOff val="0"/>
                <a:lumOff val="0"/>
                <a:alphaOff val="0"/>
                <a:tint val="65000"/>
                <a:shade val="92000"/>
                <a:satMod val="130000"/>
              </a:schemeClr>
            </a:gs>
            <a:gs pos="45000">
              <a:schemeClr val="accent3">
                <a:alpha val="50000"/>
                <a:hueOff val="0"/>
                <a:satOff val="0"/>
                <a:lumOff val="0"/>
                <a:alphaOff val="0"/>
                <a:tint val="60000"/>
                <a:shade val="99000"/>
                <a:satMod val="120000"/>
              </a:schemeClr>
            </a:gs>
            <a:gs pos="100000">
              <a:schemeClr val="accent3">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B5283DC1-B04F-4535-8C4D-13739D42FE4A}">
      <dsp:nvSpPr>
        <dsp:cNvPr id="0" name=""/>
        <dsp:cNvSpPr/>
      </dsp:nvSpPr>
      <dsp:spPr>
        <a:xfrm>
          <a:off x="942974" y="2011362"/>
          <a:ext cx="6600825" cy="1237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kern="1200" dirty="0"/>
            <a:t>Example obstacles to effective communication about difference and the potential consequences  </a:t>
          </a:r>
        </a:p>
      </dsp:txBody>
      <dsp:txXfrm>
        <a:off x="942974" y="2011362"/>
        <a:ext cx="6600825" cy="1237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0AE46-D813-4067-9D3E-6D7287C07B8A}">
      <dsp:nvSpPr>
        <dsp:cNvPr id="0" name=""/>
        <dsp:cNvSpPr/>
      </dsp:nvSpPr>
      <dsp:spPr>
        <a:xfrm>
          <a:off x="57872" y="1089"/>
          <a:ext cx="2600846" cy="156050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We are more alike across populations than different </a:t>
          </a:r>
        </a:p>
      </dsp:txBody>
      <dsp:txXfrm>
        <a:off x="57872" y="1089"/>
        <a:ext cx="2600846" cy="1560507"/>
      </dsp:txXfrm>
    </dsp:sp>
    <dsp:sp modelId="{69B12345-85B6-426D-A60F-015B5050F553}">
      <dsp:nvSpPr>
        <dsp:cNvPr id="0" name=""/>
        <dsp:cNvSpPr/>
      </dsp:nvSpPr>
      <dsp:spPr>
        <a:xfrm>
          <a:off x="2918803" y="1089"/>
          <a:ext cx="2600846" cy="1560507"/>
        </a:xfrm>
        <a:prstGeom prst="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Genomic differences are important contributors to health </a:t>
          </a:r>
        </a:p>
      </dsp:txBody>
      <dsp:txXfrm>
        <a:off x="2918803" y="1089"/>
        <a:ext cx="2600846" cy="1560507"/>
      </dsp:txXfrm>
    </dsp:sp>
    <dsp:sp modelId="{CF445DDE-6891-4FB0-8AA1-96466AA3604C}">
      <dsp:nvSpPr>
        <dsp:cNvPr id="0" name=""/>
        <dsp:cNvSpPr/>
      </dsp:nvSpPr>
      <dsp:spPr>
        <a:xfrm>
          <a:off x="57872" y="1821681"/>
          <a:ext cx="2600846" cy="1560507"/>
        </a:xfrm>
        <a:prstGeom prst="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 There are no biological races </a:t>
          </a:r>
          <a:endParaRPr lang="en-US" sz="2200" kern="1200" dirty="0"/>
        </a:p>
      </dsp:txBody>
      <dsp:txXfrm>
        <a:off x="57872" y="1821681"/>
        <a:ext cx="2600846" cy="1560507"/>
      </dsp:txXfrm>
    </dsp:sp>
    <dsp:sp modelId="{46471F47-CCCC-4844-97BB-CB8B2C2AA574}">
      <dsp:nvSpPr>
        <dsp:cNvPr id="0" name=""/>
        <dsp:cNvSpPr/>
      </dsp:nvSpPr>
      <dsp:spPr>
        <a:xfrm>
          <a:off x="2918803" y="1821681"/>
          <a:ext cx="2600846" cy="1560507"/>
        </a:xfrm>
        <a:prstGeom prst="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Research shows that racism and discrimination affect health and disease</a:t>
          </a:r>
          <a:endParaRPr lang="en-US" sz="2200" kern="1200" dirty="0"/>
        </a:p>
      </dsp:txBody>
      <dsp:txXfrm>
        <a:off x="2918803" y="1821681"/>
        <a:ext cx="2600846" cy="15605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5F1FB-4F5A-488A-9336-789225D2E2AE}">
      <dsp:nvSpPr>
        <dsp:cNvPr id="0" name=""/>
        <dsp:cNvSpPr/>
      </dsp:nvSpPr>
      <dsp:spPr>
        <a:xfrm>
          <a:off x="10566" y="930023"/>
          <a:ext cx="2327771" cy="687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Where one lives influences health, well-being, and ability to thrive  </a:t>
          </a:r>
        </a:p>
      </dsp:txBody>
      <dsp:txXfrm>
        <a:off x="10566" y="930023"/>
        <a:ext cx="2327771" cy="687217"/>
      </dsp:txXfrm>
    </dsp:sp>
    <dsp:sp modelId="{3A68B4CF-9E8C-41EF-A699-AC180B1563BA}">
      <dsp:nvSpPr>
        <dsp:cNvPr id="0" name=""/>
        <dsp:cNvSpPr/>
      </dsp:nvSpPr>
      <dsp:spPr>
        <a:xfrm>
          <a:off x="129407" y="721015"/>
          <a:ext cx="165880" cy="165880"/>
        </a:xfrm>
        <a:prstGeom prst="ellipse">
          <a:avLst/>
        </a:prstGeom>
        <a:gradFill rotWithShape="0">
          <a:gsLst>
            <a:gs pos="0">
              <a:schemeClr val="accent1">
                <a:alpha val="90000"/>
                <a:hueOff val="0"/>
                <a:satOff val="0"/>
                <a:lumOff val="0"/>
                <a:alphaOff val="0"/>
                <a:shade val="85000"/>
                <a:satMod val="130000"/>
              </a:schemeClr>
            </a:gs>
            <a:gs pos="34000">
              <a:schemeClr val="accent1">
                <a:alpha val="90000"/>
                <a:hueOff val="0"/>
                <a:satOff val="0"/>
                <a:lumOff val="0"/>
                <a:alphaOff val="0"/>
                <a:shade val="87000"/>
                <a:satMod val="125000"/>
              </a:schemeClr>
            </a:gs>
            <a:gs pos="70000">
              <a:schemeClr val="accent1">
                <a:alpha val="90000"/>
                <a:hueOff val="0"/>
                <a:satOff val="0"/>
                <a:lumOff val="0"/>
                <a:alphaOff val="0"/>
                <a:tint val="100000"/>
                <a:shade val="90000"/>
                <a:satMod val="130000"/>
              </a:schemeClr>
            </a:gs>
            <a:gs pos="100000">
              <a:schemeClr val="accent1">
                <a:alpha val="9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7DE385A9-0A33-4E57-A5DC-433864A60920}">
      <dsp:nvSpPr>
        <dsp:cNvPr id="0" name=""/>
        <dsp:cNvSpPr/>
      </dsp:nvSpPr>
      <dsp:spPr>
        <a:xfrm>
          <a:off x="245523" y="488782"/>
          <a:ext cx="165880" cy="165880"/>
        </a:xfrm>
        <a:prstGeom prst="ellipse">
          <a:avLst/>
        </a:prstGeom>
        <a:gradFill rotWithShape="0">
          <a:gsLst>
            <a:gs pos="0">
              <a:schemeClr val="accent1">
                <a:alpha val="90000"/>
                <a:hueOff val="0"/>
                <a:satOff val="0"/>
                <a:lumOff val="0"/>
                <a:alphaOff val="-2222"/>
                <a:shade val="85000"/>
                <a:satMod val="130000"/>
              </a:schemeClr>
            </a:gs>
            <a:gs pos="34000">
              <a:schemeClr val="accent1">
                <a:alpha val="90000"/>
                <a:hueOff val="0"/>
                <a:satOff val="0"/>
                <a:lumOff val="0"/>
                <a:alphaOff val="-2222"/>
                <a:shade val="87000"/>
                <a:satMod val="125000"/>
              </a:schemeClr>
            </a:gs>
            <a:gs pos="70000">
              <a:schemeClr val="accent1">
                <a:alpha val="90000"/>
                <a:hueOff val="0"/>
                <a:satOff val="0"/>
                <a:lumOff val="0"/>
                <a:alphaOff val="-2222"/>
                <a:tint val="100000"/>
                <a:shade val="90000"/>
                <a:satMod val="130000"/>
              </a:schemeClr>
            </a:gs>
            <a:gs pos="100000">
              <a:schemeClr val="accent1">
                <a:alpha val="90000"/>
                <a:hueOff val="0"/>
                <a:satOff val="0"/>
                <a:lumOff val="0"/>
                <a:alphaOff val="-222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F913445D-F789-49C3-A5A3-9C70B13ABA0A}">
      <dsp:nvSpPr>
        <dsp:cNvPr id="0" name=""/>
        <dsp:cNvSpPr/>
      </dsp:nvSpPr>
      <dsp:spPr>
        <a:xfrm>
          <a:off x="524202" y="535229"/>
          <a:ext cx="260668" cy="260668"/>
        </a:xfrm>
        <a:prstGeom prst="ellipse">
          <a:avLst/>
        </a:prstGeom>
        <a:gradFill rotWithShape="0">
          <a:gsLst>
            <a:gs pos="0">
              <a:schemeClr val="accent1">
                <a:alpha val="90000"/>
                <a:hueOff val="0"/>
                <a:satOff val="0"/>
                <a:lumOff val="0"/>
                <a:alphaOff val="-4444"/>
                <a:shade val="85000"/>
                <a:satMod val="130000"/>
              </a:schemeClr>
            </a:gs>
            <a:gs pos="34000">
              <a:schemeClr val="accent1">
                <a:alpha val="90000"/>
                <a:hueOff val="0"/>
                <a:satOff val="0"/>
                <a:lumOff val="0"/>
                <a:alphaOff val="-4444"/>
                <a:shade val="87000"/>
                <a:satMod val="125000"/>
              </a:schemeClr>
            </a:gs>
            <a:gs pos="70000">
              <a:schemeClr val="accent1">
                <a:alpha val="90000"/>
                <a:hueOff val="0"/>
                <a:satOff val="0"/>
                <a:lumOff val="0"/>
                <a:alphaOff val="-4444"/>
                <a:tint val="100000"/>
                <a:shade val="90000"/>
                <a:satMod val="130000"/>
              </a:schemeClr>
            </a:gs>
            <a:gs pos="100000">
              <a:schemeClr val="accent1">
                <a:alpha val="90000"/>
                <a:hueOff val="0"/>
                <a:satOff val="0"/>
                <a:lumOff val="0"/>
                <a:alphaOff val="-4444"/>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ACFF6632-F97A-4FA5-8924-F7667504E5A3}">
      <dsp:nvSpPr>
        <dsp:cNvPr id="0" name=""/>
        <dsp:cNvSpPr/>
      </dsp:nvSpPr>
      <dsp:spPr>
        <a:xfrm>
          <a:off x="756434" y="279773"/>
          <a:ext cx="165880" cy="165880"/>
        </a:xfrm>
        <a:prstGeom prst="ellipse">
          <a:avLst/>
        </a:prstGeom>
        <a:gradFill rotWithShape="0">
          <a:gsLst>
            <a:gs pos="0">
              <a:schemeClr val="accent1">
                <a:alpha val="90000"/>
                <a:hueOff val="0"/>
                <a:satOff val="0"/>
                <a:lumOff val="0"/>
                <a:alphaOff val="-6667"/>
                <a:shade val="85000"/>
                <a:satMod val="130000"/>
              </a:schemeClr>
            </a:gs>
            <a:gs pos="34000">
              <a:schemeClr val="accent1">
                <a:alpha val="90000"/>
                <a:hueOff val="0"/>
                <a:satOff val="0"/>
                <a:lumOff val="0"/>
                <a:alphaOff val="-6667"/>
                <a:shade val="87000"/>
                <a:satMod val="125000"/>
              </a:schemeClr>
            </a:gs>
            <a:gs pos="70000">
              <a:schemeClr val="accent1">
                <a:alpha val="90000"/>
                <a:hueOff val="0"/>
                <a:satOff val="0"/>
                <a:lumOff val="0"/>
                <a:alphaOff val="-6667"/>
                <a:tint val="100000"/>
                <a:shade val="90000"/>
                <a:satMod val="130000"/>
              </a:schemeClr>
            </a:gs>
            <a:gs pos="100000">
              <a:schemeClr val="accent1">
                <a:alpha val="90000"/>
                <a:hueOff val="0"/>
                <a:satOff val="0"/>
                <a:lumOff val="0"/>
                <a:alphaOff val="-6667"/>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AE80ED77-464F-450A-91F2-B2FFBFE5939E}">
      <dsp:nvSpPr>
        <dsp:cNvPr id="0" name=""/>
        <dsp:cNvSpPr/>
      </dsp:nvSpPr>
      <dsp:spPr>
        <a:xfrm>
          <a:off x="1058336" y="186881"/>
          <a:ext cx="165880" cy="165880"/>
        </a:xfrm>
        <a:prstGeom prst="ellipse">
          <a:avLst/>
        </a:prstGeom>
        <a:gradFill rotWithShape="0">
          <a:gsLst>
            <a:gs pos="0">
              <a:schemeClr val="accent1">
                <a:alpha val="90000"/>
                <a:hueOff val="0"/>
                <a:satOff val="0"/>
                <a:lumOff val="0"/>
                <a:alphaOff val="-8889"/>
                <a:shade val="85000"/>
                <a:satMod val="130000"/>
              </a:schemeClr>
            </a:gs>
            <a:gs pos="34000">
              <a:schemeClr val="accent1">
                <a:alpha val="90000"/>
                <a:hueOff val="0"/>
                <a:satOff val="0"/>
                <a:lumOff val="0"/>
                <a:alphaOff val="-8889"/>
                <a:shade val="87000"/>
                <a:satMod val="125000"/>
              </a:schemeClr>
            </a:gs>
            <a:gs pos="70000">
              <a:schemeClr val="accent1">
                <a:alpha val="90000"/>
                <a:hueOff val="0"/>
                <a:satOff val="0"/>
                <a:lumOff val="0"/>
                <a:alphaOff val="-8889"/>
                <a:tint val="100000"/>
                <a:shade val="90000"/>
                <a:satMod val="130000"/>
              </a:schemeClr>
            </a:gs>
            <a:gs pos="100000">
              <a:schemeClr val="accent1">
                <a:alpha val="90000"/>
                <a:hueOff val="0"/>
                <a:satOff val="0"/>
                <a:lumOff val="0"/>
                <a:alphaOff val="-8889"/>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2CD483FA-3838-4280-84B7-981ED4E7945C}">
      <dsp:nvSpPr>
        <dsp:cNvPr id="0" name=""/>
        <dsp:cNvSpPr/>
      </dsp:nvSpPr>
      <dsp:spPr>
        <a:xfrm>
          <a:off x="1429907" y="349443"/>
          <a:ext cx="165880" cy="165880"/>
        </a:xfrm>
        <a:prstGeom prst="ellipse">
          <a:avLst/>
        </a:prstGeom>
        <a:gradFill rotWithShape="0">
          <a:gsLst>
            <a:gs pos="0">
              <a:schemeClr val="accent1">
                <a:alpha val="90000"/>
                <a:hueOff val="0"/>
                <a:satOff val="0"/>
                <a:lumOff val="0"/>
                <a:alphaOff val="-11111"/>
                <a:shade val="85000"/>
                <a:satMod val="130000"/>
              </a:schemeClr>
            </a:gs>
            <a:gs pos="34000">
              <a:schemeClr val="accent1">
                <a:alpha val="90000"/>
                <a:hueOff val="0"/>
                <a:satOff val="0"/>
                <a:lumOff val="0"/>
                <a:alphaOff val="-11111"/>
                <a:shade val="87000"/>
                <a:satMod val="125000"/>
              </a:schemeClr>
            </a:gs>
            <a:gs pos="70000">
              <a:schemeClr val="accent1">
                <a:alpha val="90000"/>
                <a:hueOff val="0"/>
                <a:satOff val="0"/>
                <a:lumOff val="0"/>
                <a:alphaOff val="-11111"/>
                <a:tint val="100000"/>
                <a:shade val="90000"/>
                <a:satMod val="130000"/>
              </a:schemeClr>
            </a:gs>
            <a:gs pos="100000">
              <a:schemeClr val="accent1">
                <a:alpha val="90000"/>
                <a:hueOff val="0"/>
                <a:satOff val="0"/>
                <a:lumOff val="0"/>
                <a:alphaOff val="-1111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EC3187B9-7D10-45B8-8999-5E4CFA4EEB6C}">
      <dsp:nvSpPr>
        <dsp:cNvPr id="0" name=""/>
        <dsp:cNvSpPr/>
      </dsp:nvSpPr>
      <dsp:spPr>
        <a:xfrm>
          <a:off x="1662140" y="465559"/>
          <a:ext cx="260668" cy="260668"/>
        </a:xfrm>
        <a:prstGeom prst="ellipse">
          <a:avLst/>
        </a:prstGeom>
        <a:gradFill rotWithShape="0">
          <a:gsLst>
            <a:gs pos="0">
              <a:schemeClr val="accent1">
                <a:alpha val="90000"/>
                <a:hueOff val="0"/>
                <a:satOff val="0"/>
                <a:lumOff val="0"/>
                <a:alphaOff val="-13333"/>
                <a:shade val="85000"/>
                <a:satMod val="130000"/>
              </a:schemeClr>
            </a:gs>
            <a:gs pos="34000">
              <a:schemeClr val="accent1">
                <a:alpha val="90000"/>
                <a:hueOff val="0"/>
                <a:satOff val="0"/>
                <a:lumOff val="0"/>
                <a:alphaOff val="-13333"/>
                <a:shade val="87000"/>
                <a:satMod val="125000"/>
              </a:schemeClr>
            </a:gs>
            <a:gs pos="70000">
              <a:schemeClr val="accent1">
                <a:alpha val="90000"/>
                <a:hueOff val="0"/>
                <a:satOff val="0"/>
                <a:lumOff val="0"/>
                <a:alphaOff val="-13333"/>
                <a:tint val="100000"/>
                <a:shade val="90000"/>
                <a:satMod val="130000"/>
              </a:schemeClr>
            </a:gs>
            <a:gs pos="100000">
              <a:schemeClr val="accent1">
                <a:alpha val="90000"/>
                <a:hueOff val="0"/>
                <a:satOff val="0"/>
                <a:lumOff val="0"/>
                <a:alphaOff val="-1333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DF56FC19-A3FD-4529-825A-490551EDEE6E}">
      <dsp:nvSpPr>
        <dsp:cNvPr id="0" name=""/>
        <dsp:cNvSpPr/>
      </dsp:nvSpPr>
      <dsp:spPr>
        <a:xfrm>
          <a:off x="1987265" y="721015"/>
          <a:ext cx="165880" cy="165880"/>
        </a:xfrm>
        <a:prstGeom prst="ellipse">
          <a:avLst/>
        </a:prstGeom>
        <a:gradFill rotWithShape="0">
          <a:gsLst>
            <a:gs pos="0">
              <a:schemeClr val="accent1">
                <a:alpha val="90000"/>
                <a:hueOff val="0"/>
                <a:satOff val="0"/>
                <a:lumOff val="0"/>
                <a:alphaOff val="-15556"/>
                <a:shade val="85000"/>
                <a:satMod val="130000"/>
              </a:schemeClr>
            </a:gs>
            <a:gs pos="34000">
              <a:schemeClr val="accent1">
                <a:alpha val="90000"/>
                <a:hueOff val="0"/>
                <a:satOff val="0"/>
                <a:lumOff val="0"/>
                <a:alphaOff val="-15556"/>
                <a:shade val="87000"/>
                <a:satMod val="125000"/>
              </a:schemeClr>
            </a:gs>
            <a:gs pos="70000">
              <a:schemeClr val="accent1">
                <a:alpha val="90000"/>
                <a:hueOff val="0"/>
                <a:satOff val="0"/>
                <a:lumOff val="0"/>
                <a:alphaOff val="-15556"/>
                <a:tint val="100000"/>
                <a:shade val="90000"/>
                <a:satMod val="130000"/>
              </a:schemeClr>
            </a:gs>
            <a:gs pos="100000">
              <a:schemeClr val="accent1">
                <a:alpha val="90000"/>
                <a:hueOff val="0"/>
                <a:satOff val="0"/>
                <a:lumOff val="0"/>
                <a:alphaOff val="-1555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B329A94E-F20F-43F0-A23F-3DDB661A9A11}">
      <dsp:nvSpPr>
        <dsp:cNvPr id="0" name=""/>
        <dsp:cNvSpPr/>
      </dsp:nvSpPr>
      <dsp:spPr>
        <a:xfrm>
          <a:off x="2126604" y="976470"/>
          <a:ext cx="165880" cy="165880"/>
        </a:xfrm>
        <a:prstGeom prst="ellipse">
          <a:avLst/>
        </a:prstGeom>
        <a:gradFill rotWithShape="0">
          <a:gsLst>
            <a:gs pos="0">
              <a:schemeClr val="accent1">
                <a:alpha val="90000"/>
                <a:hueOff val="0"/>
                <a:satOff val="0"/>
                <a:lumOff val="0"/>
                <a:alphaOff val="-17778"/>
                <a:shade val="85000"/>
                <a:satMod val="130000"/>
              </a:schemeClr>
            </a:gs>
            <a:gs pos="34000">
              <a:schemeClr val="accent1">
                <a:alpha val="90000"/>
                <a:hueOff val="0"/>
                <a:satOff val="0"/>
                <a:lumOff val="0"/>
                <a:alphaOff val="-17778"/>
                <a:shade val="87000"/>
                <a:satMod val="125000"/>
              </a:schemeClr>
            </a:gs>
            <a:gs pos="70000">
              <a:schemeClr val="accent1">
                <a:alpha val="90000"/>
                <a:hueOff val="0"/>
                <a:satOff val="0"/>
                <a:lumOff val="0"/>
                <a:alphaOff val="-17778"/>
                <a:tint val="100000"/>
                <a:shade val="90000"/>
                <a:satMod val="130000"/>
              </a:schemeClr>
            </a:gs>
            <a:gs pos="100000">
              <a:schemeClr val="accent1">
                <a:alpha val="90000"/>
                <a:hueOff val="0"/>
                <a:satOff val="0"/>
                <a:lumOff val="0"/>
                <a:alphaOff val="-17778"/>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20E39D7E-4C80-47A6-A6C7-4CDFD2C5F5E3}">
      <dsp:nvSpPr>
        <dsp:cNvPr id="0" name=""/>
        <dsp:cNvSpPr/>
      </dsp:nvSpPr>
      <dsp:spPr>
        <a:xfrm>
          <a:off x="918997" y="488782"/>
          <a:ext cx="426548" cy="426548"/>
        </a:xfrm>
        <a:prstGeom prst="ellipse">
          <a:avLst/>
        </a:prstGeom>
        <a:gradFill rotWithShape="0">
          <a:gsLst>
            <a:gs pos="0">
              <a:schemeClr val="accent1">
                <a:alpha val="90000"/>
                <a:hueOff val="0"/>
                <a:satOff val="0"/>
                <a:lumOff val="0"/>
                <a:alphaOff val="-20000"/>
                <a:shade val="85000"/>
                <a:satMod val="130000"/>
              </a:schemeClr>
            </a:gs>
            <a:gs pos="34000">
              <a:schemeClr val="accent1">
                <a:alpha val="90000"/>
                <a:hueOff val="0"/>
                <a:satOff val="0"/>
                <a:lumOff val="0"/>
                <a:alphaOff val="-20000"/>
                <a:shade val="87000"/>
                <a:satMod val="125000"/>
              </a:schemeClr>
            </a:gs>
            <a:gs pos="70000">
              <a:schemeClr val="accent1">
                <a:alpha val="90000"/>
                <a:hueOff val="0"/>
                <a:satOff val="0"/>
                <a:lumOff val="0"/>
                <a:alphaOff val="-20000"/>
                <a:tint val="100000"/>
                <a:shade val="90000"/>
                <a:satMod val="130000"/>
              </a:schemeClr>
            </a:gs>
            <a:gs pos="100000">
              <a:schemeClr val="accent1">
                <a:alpha val="90000"/>
                <a:hueOff val="0"/>
                <a:satOff val="0"/>
                <a:lumOff val="0"/>
                <a:alphaOff val="-2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0E529EE9-7B50-4F6B-9C08-A88EAE1C1DA6}">
      <dsp:nvSpPr>
        <dsp:cNvPr id="0" name=""/>
        <dsp:cNvSpPr/>
      </dsp:nvSpPr>
      <dsp:spPr>
        <a:xfrm>
          <a:off x="13291" y="1371265"/>
          <a:ext cx="165880" cy="165880"/>
        </a:xfrm>
        <a:prstGeom prst="ellipse">
          <a:avLst/>
        </a:prstGeom>
        <a:gradFill rotWithShape="0">
          <a:gsLst>
            <a:gs pos="0">
              <a:schemeClr val="accent1">
                <a:alpha val="90000"/>
                <a:hueOff val="0"/>
                <a:satOff val="0"/>
                <a:lumOff val="0"/>
                <a:alphaOff val="-22222"/>
                <a:shade val="85000"/>
                <a:satMod val="130000"/>
              </a:schemeClr>
            </a:gs>
            <a:gs pos="34000">
              <a:schemeClr val="accent1">
                <a:alpha val="90000"/>
                <a:hueOff val="0"/>
                <a:satOff val="0"/>
                <a:lumOff val="0"/>
                <a:alphaOff val="-22222"/>
                <a:shade val="87000"/>
                <a:satMod val="125000"/>
              </a:schemeClr>
            </a:gs>
            <a:gs pos="70000">
              <a:schemeClr val="accent1">
                <a:alpha val="90000"/>
                <a:hueOff val="0"/>
                <a:satOff val="0"/>
                <a:lumOff val="0"/>
                <a:alphaOff val="-22222"/>
                <a:tint val="100000"/>
                <a:shade val="90000"/>
                <a:satMod val="130000"/>
              </a:schemeClr>
            </a:gs>
            <a:gs pos="100000">
              <a:schemeClr val="accent1">
                <a:alpha val="90000"/>
                <a:hueOff val="0"/>
                <a:satOff val="0"/>
                <a:lumOff val="0"/>
                <a:alphaOff val="-2222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0FAAFE1B-8D42-4B6B-A7D9-629BFBBC258B}">
      <dsp:nvSpPr>
        <dsp:cNvPr id="0" name=""/>
        <dsp:cNvSpPr/>
      </dsp:nvSpPr>
      <dsp:spPr>
        <a:xfrm>
          <a:off x="152631" y="1580274"/>
          <a:ext cx="260668" cy="260668"/>
        </a:xfrm>
        <a:prstGeom prst="ellipse">
          <a:avLst/>
        </a:prstGeom>
        <a:gradFill rotWithShape="0">
          <a:gsLst>
            <a:gs pos="0">
              <a:schemeClr val="accent1">
                <a:alpha val="90000"/>
                <a:hueOff val="0"/>
                <a:satOff val="0"/>
                <a:lumOff val="0"/>
                <a:alphaOff val="-24444"/>
                <a:shade val="85000"/>
                <a:satMod val="130000"/>
              </a:schemeClr>
            </a:gs>
            <a:gs pos="34000">
              <a:schemeClr val="accent1">
                <a:alpha val="90000"/>
                <a:hueOff val="0"/>
                <a:satOff val="0"/>
                <a:lumOff val="0"/>
                <a:alphaOff val="-24444"/>
                <a:shade val="87000"/>
                <a:satMod val="125000"/>
              </a:schemeClr>
            </a:gs>
            <a:gs pos="70000">
              <a:schemeClr val="accent1">
                <a:alpha val="90000"/>
                <a:hueOff val="0"/>
                <a:satOff val="0"/>
                <a:lumOff val="0"/>
                <a:alphaOff val="-24444"/>
                <a:tint val="100000"/>
                <a:shade val="90000"/>
                <a:satMod val="130000"/>
              </a:schemeClr>
            </a:gs>
            <a:gs pos="100000">
              <a:schemeClr val="accent1">
                <a:alpha val="90000"/>
                <a:hueOff val="0"/>
                <a:satOff val="0"/>
                <a:lumOff val="0"/>
                <a:alphaOff val="-24444"/>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91880D38-DD28-4A02-BFEC-6C387F5ECFA8}">
      <dsp:nvSpPr>
        <dsp:cNvPr id="0" name=""/>
        <dsp:cNvSpPr/>
      </dsp:nvSpPr>
      <dsp:spPr>
        <a:xfrm>
          <a:off x="500979" y="1766059"/>
          <a:ext cx="379154" cy="379154"/>
        </a:xfrm>
        <a:prstGeom prst="ellipse">
          <a:avLst/>
        </a:prstGeom>
        <a:gradFill rotWithShape="0">
          <a:gsLst>
            <a:gs pos="0">
              <a:schemeClr val="accent1">
                <a:alpha val="90000"/>
                <a:hueOff val="0"/>
                <a:satOff val="0"/>
                <a:lumOff val="0"/>
                <a:alphaOff val="-26667"/>
                <a:shade val="85000"/>
                <a:satMod val="130000"/>
              </a:schemeClr>
            </a:gs>
            <a:gs pos="34000">
              <a:schemeClr val="accent1">
                <a:alpha val="90000"/>
                <a:hueOff val="0"/>
                <a:satOff val="0"/>
                <a:lumOff val="0"/>
                <a:alphaOff val="-26667"/>
                <a:shade val="87000"/>
                <a:satMod val="125000"/>
              </a:schemeClr>
            </a:gs>
            <a:gs pos="70000">
              <a:schemeClr val="accent1">
                <a:alpha val="90000"/>
                <a:hueOff val="0"/>
                <a:satOff val="0"/>
                <a:lumOff val="0"/>
                <a:alphaOff val="-26667"/>
                <a:tint val="100000"/>
                <a:shade val="90000"/>
                <a:satMod val="130000"/>
              </a:schemeClr>
            </a:gs>
            <a:gs pos="100000">
              <a:schemeClr val="accent1">
                <a:alpha val="90000"/>
                <a:hueOff val="0"/>
                <a:satOff val="0"/>
                <a:lumOff val="0"/>
                <a:alphaOff val="-26667"/>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64587F1A-5EB5-429B-82A6-8384016E2E85}">
      <dsp:nvSpPr>
        <dsp:cNvPr id="0" name=""/>
        <dsp:cNvSpPr/>
      </dsp:nvSpPr>
      <dsp:spPr>
        <a:xfrm>
          <a:off x="988666" y="2067961"/>
          <a:ext cx="165880" cy="165880"/>
        </a:xfrm>
        <a:prstGeom prst="ellipse">
          <a:avLst/>
        </a:prstGeom>
        <a:gradFill rotWithShape="0">
          <a:gsLst>
            <a:gs pos="0">
              <a:schemeClr val="accent1">
                <a:alpha val="90000"/>
                <a:hueOff val="0"/>
                <a:satOff val="0"/>
                <a:lumOff val="0"/>
                <a:alphaOff val="-28889"/>
                <a:shade val="85000"/>
                <a:satMod val="130000"/>
              </a:schemeClr>
            </a:gs>
            <a:gs pos="34000">
              <a:schemeClr val="accent1">
                <a:alpha val="90000"/>
                <a:hueOff val="0"/>
                <a:satOff val="0"/>
                <a:lumOff val="0"/>
                <a:alphaOff val="-28889"/>
                <a:shade val="87000"/>
                <a:satMod val="125000"/>
              </a:schemeClr>
            </a:gs>
            <a:gs pos="70000">
              <a:schemeClr val="accent1">
                <a:alpha val="90000"/>
                <a:hueOff val="0"/>
                <a:satOff val="0"/>
                <a:lumOff val="0"/>
                <a:alphaOff val="-28889"/>
                <a:tint val="100000"/>
                <a:shade val="90000"/>
                <a:satMod val="130000"/>
              </a:schemeClr>
            </a:gs>
            <a:gs pos="100000">
              <a:schemeClr val="accent1">
                <a:alpha val="90000"/>
                <a:hueOff val="0"/>
                <a:satOff val="0"/>
                <a:lumOff val="0"/>
                <a:alphaOff val="-28889"/>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912CCE6A-D087-4948-BCCB-597F3CAE8A2A}">
      <dsp:nvSpPr>
        <dsp:cNvPr id="0" name=""/>
        <dsp:cNvSpPr/>
      </dsp:nvSpPr>
      <dsp:spPr>
        <a:xfrm>
          <a:off x="1081559" y="1766059"/>
          <a:ext cx="260668" cy="260668"/>
        </a:xfrm>
        <a:prstGeom prst="ellipse">
          <a:avLst/>
        </a:prstGeom>
        <a:gradFill rotWithShape="0">
          <a:gsLst>
            <a:gs pos="0">
              <a:schemeClr val="accent1">
                <a:alpha val="90000"/>
                <a:hueOff val="0"/>
                <a:satOff val="0"/>
                <a:lumOff val="0"/>
                <a:alphaOff val="-31111"/>
                <a:shade val="85000"/>
                <a:satMod val="130000"/>
              </a:schemeClr>
            </a:gs>
            <a:gs pos="34000">
              <a:schemeClr val="accent1">
                <a:alpha val="90000"/>
                <a:hueOff val="0"/>
                <a:satOff val="0"/>
                <a:lumOff val="0"/>
                <a:alphaOff val="-31111"/>
                <a:shade val="87000"/>
                <a:satMod val="125000"/>
              </a:schemeClr>
            </a:gs>
            <a:gs pos="70000">
              <a:schemeClr val="accent1">
                <a:alpha val="90000"/>
                <a:hueOff val="0"/>
                <a:satOff val="0"/>
                <a:lumOff val="0"/>
                <a:alphaOff val="-31111"/>
                <a:tint val="100000"/>
                <a:shade val="90000"/>
                <a:satMod val="130000"/>
              </a:schemeClr>
            </a:gs>
            <a:gs pos="100000">
              <a:schemeClr val="accent1">
                <a:alpha val="90000"/>
                <a:hueOff val="0"/>
                <a:satOff val="0"/>
                <a:lumOff val="0"/>
                <a:alphaOff val="-3111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50921014-5B9B-456E-96B4-9138FFA27C18}">
      <dsp:nvSpPr>
        <dsp:cNvPr id="0" name=""/>
        <dsp:cNvSpPr/>
      </dsp:nvSpPr>
      <dsp:spPr>
        <a:xfrm>
          <a:off x="1313791" y="2091184"/>
          <a:ext cx="165880" cy="165880"/>
        </a:xfrm>
        <a:prstGeom prst="ellipse">
          <a:avLst/>
        </a:prstGeom>
        <a:gradFill rotWithShape="0">
          <a:gsLst>
            <a:gs pos="0">
              <a:schemeClr val="accent1">
                <a:alpha val="90000"/>
                <a:hueOff val="0"/>
                <a:satOff val="0"/>
                <a:lumOff val="0"/>
                <a:alphaOff val="-33333"/>
                <a:shade val="85000"/>
                <a:satMod val="130000"/>
              </a:schemeClr>
            </a:gs>
            <a:gs pos="34000">
              <a:schemeClr val="accent1">
                <a:alpha val="90000"/>
                <a:hueOff val="0"/>
                <a:satOff val="0"/>
                <a:lumOff val="0"/>
                <a:alphaOff val="-33333"/>
                <a:shade val="87000"/>
                <a:satMod val="125000"/>
              </a:schemeClr>
            </a:gs>
            <a:gs pos="70000">
              <a:schemeClr val="accent1">
                <a:alpha val="90000"/>
                <a:hueOff val="0"/>
                <a:satOff val="0"/>
                <a:lumOff val="0"/>
                <a:alphaOff val="-33333"/>
                <a:tint val="100000"/>
                <a:shade val="90000"/>
                <a:satMod val="130000"/>
              </a:schemeClr>
            </a:gs>
            <a:gs pos="100000">
              <a:schemeClr val="accent1">
                <a:alpha val="90000"/>
                <a:hueOff val="0"/>
                <a:satOff val="0"/>
                <a:lumOff val="0"/>
                <a:alphaOff val="-3333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1C3C0931-EDF8-40DC-B792-FFD1FB01F809}">
      <dsp:nvSpPr>
        <dsp:cNvPr id="0" name=""/>
        <dsp:cNvSpPr/>
      </dsp:nvSpPr>
      <dsp:spPr>
        <a:xfrm>
          <a:off x="1522800" y="1719613"/>
          <a:ext cx="379154" cy="379154"/>
        </a:xfrm>
        <a:prstGeom prst="ellipse">
          <a:avLst/>
        </a:prstGeom>
        <a:gradFill rotWithShape="0">
          <a:gsLst>
            <a:gs pos="0">
              <a:schemeClr val="accent1">
                <a:alpha val="90000"/>
                <a:hueOff val="0"/>
                <a:satOff val="0"/>
                <a:lumOff val="0"/>
                <a:alphaOff val="-35556"/>
                <a:shade val="85000"/>
                <a:satMod val="130000"/>
              </a:schemeClr>
            </a:gs>
            <a:gs pos="34000">
              <a:schemeClr val="accent1">
                <a:alpha val="90000"/>
                <a:hueOff val="0"/>
                <a:satOff val="0"/>
                <a:lumOff val="0"/>
                <a:alphaOff val="-35556"/>
                <a:shade val="87000"/>
                <a:satMod val="125000"/>
              </a:schemeClr>
            </a:gs>
            <a:gs pos="70000">
              <a:schemeClr val="accent1">
                <a:alpha val="90000"/>
                <a:hueOff val="0"/>
                <a:satOff val="0"/>
                <a:lumOff val="0"/>
                <a:alphaOff val="-35556"/>
                <a:tint val="100000"/>
                <a:shade val="90000"/>
                <a:satMod val="130000"/>
              </a:schemeClr>
            </a:gs>
            <a:gs pos="100000">
              <a:schemeClr val="accent1">
                <a:alpha val="90000"/>
                <a:hueOff val="0"/>
                <a:satOff val="0"/>
                <a:lumOff val="0"/>
                <a:alphaOff val="-3555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0D5424A3-59DA-4825-BB30-9AECC44B3F8A}">
      <dsp:nvSpPr>
        <dsp:cNvPr id="0" name=""/>
        <dsp:cNvSpPr/>
      </dsp:nvSpPr>
      <dsp:spPr>
        <a:xfrm>
          <a:off x="2033711" y="1626720"/>
          <a:ext cx="260668" cy="260668"/>
        </a:xfrm>
        <a:prstGeom prst="ellipse">
          <a:avLst/>
        </a:prstGeom>
        <a:gradFill rotWithShape="0">
          <a:gsLst>
            <a:gs pos="0">
              <a:schemeClr val="accent1">
                <a:alpha val="90000"/>
                <a:hueOff val="0"/>
                <a:satOff val="0"/>
                <a:lumOff val="0"/>
                <a:alphaOff val="-37778"/>
                <a:shade val="85000"/>
                <a:satMod val="130000"/>
              </a:schemeClr>
            </a:gs>
            <a:gs pos="34000">
              <a:schemeClr val="accent1">
                <a:alpha val="90000"/>
                <a:hueOff val="0"/>
                <a:satOff val="0"/>
                <a:lumOff val="0"/>
                <a:alphaOff val="-37778"/>
                <a:shade val="87000"/>
                <a:satMod val="125000"/>
              </a:schemeClr>
            </a:gs>
            <a:gs pos="70000">
              <a:schemeClr val="accent1">
                <a:alpha val="90000"/>
                <a:hueOff val="0"/>
                <a:satOff val="0"/>
                <a:lumOff val="0"/>
                <a:alphaOff val="-37778"/>
                <a:tint val="100000"/>
                <a:shade val="90000"/>
                <a:satMod val="130000"/>
              </a:schemeClr>
            </a:gs>
            <a:gs pos="100000">
              <a:schemeClr val="accent1">
                <a:alpha val="90000"/>
                <a:hueOff val="0"/>
                <a:satOff val="0"/>
                <a:lumOff val="0"/>
                <a:alphaOff val="-37778"/>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937FD1F5-6B71-4405-8AEA-F18FEFC797D2}">
      <dsp:nvSpPr>
        <dsp:cNvPr id="0" name=""/>
        <dsp:cNvSpPr/>
      </dsp:nvSpPr>
      <dsp:spPr>
        <a:xfrm>
          <a:off x="2338338" y="534843"/>
          <a:ext cx="765546" cy="1461512"/>
        </a:xfrm>
        <a:prstGeom prst="chevron">
          <a:avLst>
            <a:gd name="adj" fmla="val 62310"/>
          </a:avLst>
        </a:prstGeom>
        <a:gradFill rotWithShape="0">
          <a:gsLst>
            <a:gs pos="0">
              <a:schemeClr val="accent1">
                <a:shade val="90000"/>
                <a:hueOff val="0"/>
                <a:satOff val="0"/>
                <a:lumOff val="0"/>
                <a:alphaOff val="0"/>
                <a:shade val="85000"/>
                <a:satMod val="130000"/>
              </a:schemeClr>
            </a:gs>
            <a:gs pos="34000">
              <a:schemeClr val="accent1">
                <a:shade val="90000"/>
                <a:hueOff val="0"/>
                <a:satOff val="0"/>
                <a:lumOff val="0"/>
                <a:alphaOff val="0"/>
                <a:shade val="87000"/>
                <a:satMod val="125000"/>
              </a:schemeClr>
            </a:gs>
            <a:gs pos="70000">
              <a:schemeClr val="accent1">
                <a:shade val="90000"/>
                <a:hueOff val="0"/>
                <a:satOff val="0"/>
                <a:lumOff val="0"/>
                <a:alphaOff val="0"/>
                <a:tint val="100000"/>
                <a:shade val="90000"/>
                <a:satMod val="130000"/>
              </a:schemeClr>
            </a:gs>
            <a:gs pos="100000">
              <a:schemeClr val="accent1">
                <a:shade val="9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BB10F0B0-886C-4B0D-A28A-63FD1A870E6B}">
      <dsp:nvSpPr>
        <dsp:cNvPr id="0" name=""/>
        <dsp:cNvSpPr/>
      </dsp:nvSpPr>
      <dsp:spPr>
        <a:xfrm>
          <a:off x="3103885" y="535552"/>
          <a:ext cx="2087855" cy="1461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The lives of minoritized and marginalized people are disproportionately influenced by toxic environments and disadvantages</a:t>
          </a:r>
        </a:p>
      </dsp:txBody>
      <dsp:txXfrm>
        <a:off x="3103885" y="535552"/>
        <a:ext cx="2087855" cy="1461498"/>
      </dsp:txXfrm>
    </dsp:sp>
    <dsp:sp modelId="{8DFC9B68-2ED8-4B46-87E2-ABD864413CBA}">
      <dsp:nvSpPr>
        <dsp:cNvPr id="0" name=""/>
        <dsp:cNvSpPr/>
      </dsp:nvSpPr>
      <dsp:spPr>
        <a:xfrm>
          <a:off x="5191740" y="534843"/>
          <a:ext cx="765546" cy="1461512"/>
        </a:xfrm>
        <a:prstGeom prst="chevron">
          <a:avLst>
            <a:gd name="adj" fmla="val 62310"/>
          </a:avLst>
        </a:prstGeom>
        <a:gradFill rotWithShape="0">
          <a:gsLst>
            <a:gs pos="0">
              <a:schemeClr val="accent1">
                <a:shade val="90000"/>
                <a:hueOff val="-775166"/>
                <a:satOff val="-18324"/>
                <a:lumOff val="38392"/>
                <a:alphaOff val="0"/>
                <a:shade val="85000"/>
                <a:satMod val="130000"/>
              </a:schemeClr>
            </a:gs>
            <a:gs pos="34000">
              <a:schemeClr val="accent1">
                <a:shade val="90000"/>
                <a:hueOff val="-775166"/>
                <a:satOff val="-18324"/>
                <a:lumOff val="38392"/>
                <a:alphaOff val="0"/>
                <a:shade val="87000"/>
                <a:satMod val="125000"/>
              </a:schemeClr>
            </a:gs>
            <a:gs pos="70000">
              <a:schemeClr val="accent1">
                <a:shade val="90000"/>
                <a:hueOff val="-775166"/>
                <a:satOff val="-18324"/>
                <a:lumOff val="38392"/>
                <a:alphaOff val="0"/>
                <a:tint val="100000"/>
                <a:shade val="90000"/>
                <a:satMod val="130000"/>
              </a:schemeClr>
            </a:gs>
            <a:gs pos="100000">
              <a:schemeClr val="accent1">
                <a:shade val="90000"/>
                <a:hueOff val="-775166"/>
                <a:satOff val="-18324"/>
                <a:lumOff val="38392"/>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BAD5CF61-08F5-4F41-8D98-27825275670E}">
      <dsp:nvSpPr>
        <dsp:cNvPr id="0" name=""/>
        <dsp:cNvSpPr/>
      </dsp:nvSpPr>
      <dsp:spPr>
        <a:xfrm>
          <a:off x="6040802" y="414060"/>
          <a:ext cx="1774677" cy="1774677"/>
        </a:xfrm>
        <a:prstGeom prst="ellipse">
          <a:avLst/>
        </a:prstGeom>
        <a:gradFill rotWithShape="0">
          <a:gsLst>
            <a:gs pos="0">
              <a:schemeClr val="accent1">
                <a:alpha val="90000"/>
                <a:hueOff val="0"/>
                <a:satOff val="0"/>
                <a:lumOff val="0"/>
                <a:alphaOff val="-40000"/>
                <a:shade val="85000"/>
                <a:satMod val="130000"/>
              </a:schemeClr>
            </a:gs>
            <a:gs pos="34000">
              <a:schemeClr val="accent1">
                <a:alpha val="90000"/>
                <a:hueOff val="0"/>
                <a:satOff val="0"/>
                <a:lumOff val="0"/>
                <a:alphaOff val="-40000"/>
                <a:shade val="87000"/>
                <a:satMod val="125000"/>
              </a:schemeClr>
            </a:gs>
            <a:gs pos="70000">
              <a:schemeClr val="accent1">
                <a:alpha val="90000"/>
                <a:hueOff val="0"/>
                <a:satOff val="0"/>
                <a:lumOff val="0"/>
                <a:alphaOff val="-40000"/>
                <a:tint val="100000"/>
                <a:shade val="90000"/>
                <a:satMod val="130000"/>
              </a:schemeClr>
            </a:gs>
            <a:gs pos="100000">
              <a:schemeClr val="accent1">
                <a:alpha val="90000"/>
                <a:hueOff val="0"/>
                <a:satOff val="0"/>
                <a:lumOff val="0"/>
                <a:alphaOff val="-4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Research that takes SDOH into account can offer valuable insights into how  SDOH (including racism) affect health  </a:t>
          </a:r>
        </a:p>
      </dsp:txBody>
      <dsp:txXfrm>
        <a:off x="6300697" y="673955"/>
        <a:ext cx="1254887" cy="12548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0D172-537F-4013-B394-645F24C2161F}">
      <dsp:nvSpPr>
        <dsp:cNvPr id="0" name=""/>
        <dsp:cNvSpPr/>
      </dsp:nvSpPr>
      <dsp:spPr>
        <a:xfrm>
          <a:off x="2969" y="108279"/>
          <a:ext cx="1607566" cy="96454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2">
                  <a:lumMod val="75000"/>
                </a:schemeClr>
              </a:solidFill>
            </a:rPr>
            <a:t>Economic Stability</a:t>
          </a:r>
        </a:p>
      </dsp:txBody>
      <dsp:txXfrm>
        <a:off x="2969" y="108279"/>
        <a:ext cx="1607566" cy="964540"/>
      </dsp:txXfrm>
    </dsp:sp>
    <dsp:sp modelId="{205A1178-E663-48FE-9408-F47BBC51E4A7}">
      <dsp:nvSpPr>
        <dsp:cNvPr id="0" name=""/>
        <dsp:cNvSpPr/>
      </dsp:nvSpPr>
      <dsp:spPr>
        <a:xfrm>
          <a:off x="1771292" y="108279"/>
          <a:ext cx="1607566" cy="96454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2">
                  <a:lumMod val="75000"/>
                </a:schemeClr>
              </a:solidFill>
            </a:rPr>
            <a:t>Education Access and Quality</a:t>
          </a:r>
        </a:p>
      </dsp:txBody>
      <dsp:txXfrm>
        <a:off x="1771292" y="108279"/>
        <a:ext cx="1607566" cy="964540"/>
      </dsp:txXfrm>
    </dsp:sp>
    <dsp:sp modelId="{4DDA0703-CC6B-4D03-B298-04DFF6E93807}">
      <dsp:nvSpPr>
        <dsp:cNvPr id="0" name=""/>
        <dsp:cNvSpPr/>
      </dsp:nvSpPr>
      <dsp:spPr>
        <a:xfrm>
          <a:off x="3539616" y="108279"/>
          <a:ext cx="1607566" cy="96454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2">
                  <a:lumMod val="75000"/>
                </a:schemeClr>
              </a:solidFill>
            </a:rPr>
            <a:t>Health Care Access and Quality</a:t>
          </a:r>
        </a:p>
      </dsp:txBody>
      <dsp:txXfrm>
        <a:off x="3539616" y="108279"/>
        <a:ext cx="1607566" cy="964540"/>
      </dsp:txXfrm>
    </dsp:sp>
    <dsp:sp modelId="{8456E6B2-60F5-45C7-B082-212B354C9C04}">
      <dsp:nvSpPr>
        <dsp:cNvPr id="0" name=""/>
        <dsp:cNvSpPr/>
      </dsp:nvSpPr>
      <dsp:spPr>
        <a:xfrm>
          <a:off x="5307940" y="108279"/>
          <a:ext cx="1607566" cy="96454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2">
                  <a:lumMod val="75000"/>
                </a:schemeClr>
              </a:solidFill>
            </a:rPr>
            <a:t>Neighborhood and Built Environment</a:t>
          </a:r>
        </a:p>
      </dsp:txBody>
      <dsp:txXfrm>
        <a:off x="5307940" y="108279"/>
        <a:ext cx="1607566" cy="964540"/>
      </dsp:txXfrm>
    </dsp:sp>
    <dsp:sp modelId="{B8717499-95FF-4F24-81C5-8D935473A7D9}">
      <dsp:nvSpPr>
        <dsp:cNvPr id="0" name=""/>
        <dsp:cNvSpPr/>
      </dsp:nvSpPr>
      <dsp:spPr>
        <a:xfrm>
          <a:off x="7076263" y="108279"/>
          <a:ext cx="1607566" cy="96454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2">
                  <a:lumMod val="75000"/>
                </a:schemeClr>
              </a:solidFill>
            </a:rPr>
            <a:t>Social and Community Context</a:t>
          </a:r>
        </a:p>
      </dsp:txBody>
      <dsp:txXfrm>
        <a:off x="7076263" y="108279"/>
        <a:ext cx="1607566" cy="964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3CD3B-FBFB-4ED9-9D25-7F07F1287F1D}">
      <dsp:nvSpPr>
        <dsp:cNvPr id="0" name=""/>
        <dsp:cNvSpPr/>
      </dsp:nvSpPr>
      <dsp:spPr>
        <a:xfrm>
          <a:off x="-6268271" y="-958890"/>
          <a:ext cx="7461331" cy="7461331"/>
        </a:xfrm>
        <a:prstGeom prst="blockArc">
          <a:avLst>
            <a:gd name="adj1" fmla="val 18900000"/>
            <a:gd name="adj2" fmla="val 2700000"/>
            <a:gd name="adj3" fmla="val 289"/>
          </a:avLst>
        </a:pr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95A756-49ED-40E5-BB26-16076A697368}">
      <dsp:nvSpPr>
        <dsp:cNvPr id="0" name=""/>
        <dsp:cNvSpPr/>
      </dsp:nvSpPr>
      <dsp:spPr>
        <a:xfrm>
          <a:off x="702922" y="491616"/>
          <a:ext cx="5123202" cy="85281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92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Perception as a Black disease</a:t>
          </a:r>
        </a:p>
      </dsp:txBody>
      <dsp:txXfrm>
        <a:off x="702922" y="491616"/>
        <a:ext cx="5123202" cy="852819"/>
      </dsp:txXfrm>
    </dsp:sp>
    <dsp:sp modelId="{F2F52650-E7D6-4C5D-8592-38159D2D944B}">
      <dsp:nvSpPr>
        <dsp:cNvPr id="0" name=""/>
        <dsp:cNvSpPr/>
      </dsp:nvSpPr>
      <dsp:spPr>
        <a:xfrm>
          <a:off x="91355" y="319585"/>
          <a:ext cx="1066024" cy="1066024"/>
        </a:xfrm>
        <a:prstGeom prst="ellipse">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47942B-8F66-4167-AFA6-1ACBCDBA8088}">
      <dsp:nvSpPr>
        <dsp:cNvPr id="0" name=""/>
        <dsp:cNvSpPr/>
      </dsp:nvSpPr>
      <dsp:spPr>
        <a:xfrm>
          <a:off x="1113308" y="1705639"/>
          <a:ext cx="4634261" cy="85281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92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Limited public understanding and awareness </a:t>
          </a:r>
        </a:p>
      </dsp:txBody>
      <dsp:txXfrm>
        <a:off x="1113308" y="1705639"/>
        <a:ext cx="4634261" cy="852819"/>
      </dsp:txXfrm>
    </dsp:sp>
    <dsp:sp modelId="{63C6786E-CF03-4A78-B768-C28F31DF0B69}">
      <dsp:nvSpPr>
        <dsp:cNvPr id="0" name=""/>
        <dsp:cNvSpPr/>
      </dsp:nvSpPr>
      <dsp:spPr>
        <a:xfrm>
          <a:off x="580296" y="1599036"/>
          <a:ext cx="1066024" cy="1066024"/>
        </a:xfrm>
        <a:prstGeom prst="ellipse">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7D2957-0F83-4DC1-9AD4-387180C0CA4C}">
      <dsp:nvSpPr>
        <dsp:cNvPr id="0" name=""/>
        <dsp:cNvSpPr/>
      </dsp:nvSpPr>
      <dsp:spPr>
        <a:xfrm>
          <a:off x="1113308" y="2985090"/>
          <a:ext cx="4634261" cy="85281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92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Confusion between SCT and SCD</a:t>
          </a:r>
        </a:p>
      </dsp:txBody>
      <dsp:txXfrm>
        <a:off x="1113308" y="2985090"/>
        <a:ext cx="4634261" cy="852819"/>
      </dsp:txXfrm>
    </dsp:sp>
    <dsp:sp modelId="{711AC15A-06B6-4BEF-8273-05DE81C69AB1}">
      <dsp:nvSpPr>
        <dsp:cNvPr id="0" name=""/>
        <dsp:cNvSpPr/>
      </dsp:nvSpPr>
      <dsp:spPr>
        <a:xfrm>
          <a:off x="580296" y="2878488"/>
          <a:ext cx="1066024" cy="1066024"/>
        </a:xfrm>
        <a:prstGeom prst="ellipse">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D20DBF-BD1D-4DA1-9CE0-798B95095E91}">
      <dsp:nvSpPr>
        <dsp:cNvPr id="0" name=""/>
        <dsp:cNvSpPr/>
      </dsp:nvSpPr>
      <dsp:spPr>
        <a:xfrm>
          <a:off x="624367" y="4264542"/>
          <a:ext cx="5123202" cy="85281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92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“The sickle cell population was “clinically invisible” </a:t>
          </a:r>
        </a:p>
      </dsp:txBody>
      <dsp:txXfrm>
        <a:off x="624367" y="4264542"/>
        <a:ext cx="5123202" cy="852819"/>
      </dsp:txXfrm>
    </dsp:sp>
    <dsp:sp modelId="{4BA335A2-9912-4B79-A63A-F1BD000FDA16}">
      <dsp:nvSpPr>
        <dsp:cNvPr id="0" name=""/>
        <dsp:cNvSpPr/>
      </dsp:nvSpPr>
      <dsp:spPr>
        <a:xfrm>
          <a:off x="91355" y="4157939"/>
          <a:ext cx="1066024" cy="1066024"/>
        </a:xfrm>
        <a:prstGeom prst="ellipse">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401" cy="465455"/>
          </a:xfrm>
          <a:prstGeom prst="rect">
            <a:avLst/>
          </a:prstGeom>
        </p:spPr>
        <p:txBody>
          <a:bodyPr vert="horz" lIns="92363" tIns="46181" rIns="92363" bIns="46181" rtlCol="0"/>
          <a:lstStyle>
            <a:lvl1pPr algn="l">
              <a:defRPr sz="1200"/>
            </a:lvl1pPr>
          </a:lstStyle>
          <a:p>
            <a:endParaRPr lang="en-US"/>
          </a:p>
        </p:txBody>
      </p:sp>
      <p:sp>
        <p:nvSpPr>
          <p:cNvPr id="3" name="Date Placeholder 2"/>
          <p:cNvSpPr>
            <a:spLocks noGrp="1"/>
          </p:cNvSpPr>
          <p:nvPr>
            <p:ph type="dt" sz="quarter" idx="1"/>
          </p:nvPr>
        </p:nvSpPr>
        <p:spPr>
          <a:xfrm>
            <a:off x="3980285" y="0"/>
            <a:ext cx="3044401" cy="465455"/>
          </a:xfrm>
          <a:prstGeom prst="rect">
            <a:avLst/>
          </a:prstGeom>
        </p:spPr>
        <p:txBody>
          <a:bodyPr vert="horz" lIns="92363" tIns="46181" rIns="92363" bIns="46181" rtlCol="0"/>
          <a:lstStyle>
            <a:lvl1pPr algn="r">
              <a:defRPr sz="1200"/>
            </a:lvl1pPr>
          </a:lstStyle>
          <a:p>
            <a:fld id="{63A4F97C-B8D9-42DD-89BA-429F27409B15}" type="datetimeFigureOut">
              <a:rPr lang="en-US" smtClean="0"/>
              <a:t>5/8/23</a:t>
            </a:fld>
            <a:endParaRPr lang="en-US"/>
          </a:p>
        </p:txBody>
      </p:sp>
      <p:sp>
        <p:nvSpPr>
          <p:cNvPr id="4" name="Footer Placeholder 3"/>
          <p:cNvSpPr>
            <a:spLocks noGrp="1"/>
          </p:cNvSpPr>
          <p:nvPr>
            <p:ph type="ftr" sz="quarter" idx="2"/>
          </p:nvPr>
        </p:nvSpPr>
        <p:spPr>
          <a:xfrm>
            <a:off x="0" y="8845232"/>
            <a:ext cx="3044401" cy="465455"/>
          </a:xfrm>
          <a:prstGeom prst="rect">
            <a:avLst/>
          </a:prstGeom>
        </p:spPr>
        <p:txBody>
          <a:bodyPr vert="horz" lIns="92363" tIns="46181" rIns="92363" bIns="46181" rtlCol="0" anchor="b"/>
          <a:lstStyle>
            <a:lvl1pPr algn="l">
              <a:defRPr sz="1200"/>
            </a:lvl1pPr>
          </a:lstStyle>
          <a:p>
            <a:endParaRPr lang="en-US"/>
          </a:p>
        </p:txBody>
      </p:sp>
      <p:sp>
        <p:nvSpPr>
          <p:cNvPr id="5" name="Slide Number Placeholder 4"/>
          <p:cNvSpPr>
            <a:spLocks noGrp="1"/>
          </p:cNvSpPr>
          <p:nvPr>
            <p:ph type="sldNum" sz="quarter" idx="3"/>
          </p:nvPr>
        </p:nvSpPr>
        <p:spPr>
          <a:xfrm>
            <a:off x="3980285" y="8845232"/>
            <a:ext cx="3044401" cy="465455"/>
          </a:xfrm>
          <a:prstGeom prst="rect">
            <a:avLst/>
          </a:prstGeom>
        </p:spPr>
        <p:txBody>
          <a:bodyPr vert="horz" lIns="92363" tIns="46181" rIns="92363" bIns="46181" rtlCol="0" anchor="b"/>
          <a:lstStyle>
            <a:lvl1pPr algn="r">
              <a:defRPr sz="1200"/>
            </a:lvl1pPr>
          </a:lstStyle>
          <a:p>
            <a:fld id="{CFFB237D-78D0-4EA1-B670-B60FEA766196}" type="slidenum">
              <a:rPr lang="en-US" smtClean="0"/>
              <a:t>‹#›</a:t>
            </a:fld>
            <a:endParaRPr lang="en-US"/>
          </a:p>
        </p:txBody>
      </p:sp>
    </p:spTree>
    <p:extLst>
      <p:ext uri="{BB962C8B-B14F-4D97-AF65-F5344CB8AC3E}">
        <p14:creationId xmlns:p14="http://schemas.microsoft.com/office/powerpoint/2010/main" val="3785247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45025" cy="464998"/>
          </a:xfrm>
          <a:prstGeom prst="rect">
            <a:avLst/>
          </a:prstGeom>
        </p:spPr>
        <p:txBody>
          <a:bodyPr vert="horz" lIns="94220" tIns="47110" rIns="94220" bIns="47110"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3979727" y="3"/>
            <a:ext cx="3045025" cy="464998"/>
          </a:xfrm>
          <a:prstGeom prst="rect">
            <a:avLst/>
          </a:prstGeom>
        </p:spPr>
        <p:txBody>
          <a:bodyPr vert="horz" lIns="94220" tIns="47110" rIns="94220" bIns="47110" rtlCol="0"/>
          <a:lstStyle>
            <a:lvl1pPr algn="r" fontAlgn="auto">
              <a:spcBef>
                <a:spcPts val="0"/>
              </a:spcBef>
              <a:spcAft>
                <a:spcPts val="0"/>
              </a:spcAft>
              <a:defRPr sz="1300">
                <a:latin typeface="+mn-lt"/>
              </a:defRPr>
            </a:lvl1pPr>
          </a:lstStyle>
          <a:p>
            <a:pPr>
              <a:defRPr/>
            </a:pPr>
            <a:fld id="{727E4C56-8B4F-434E-89BD-8DC944945162}" type="datetimeFigureOut">
              <a:rPr lang="en-US"/>
              <a:pPr>
                <a:defRPr/>
              </a:pPr>
              <a:t>5/8/23</a:t>
            </a:fld>
            <a:endParaRPr lang="en-US" dirty="0"/>
          </a:p>
        </p:txBody>
      </p:sp>
      <p:sp>
        <p:nvSpPr>
          <p:cNvPr id="4" name="Slide Image Placeholder 3"/>
          <p:cNvSpPr>
            <a:spLocks noGrp="1" noRot="1" noChangeAspect="1"/>
          </p:cNvSpPr>
          <p:nvPr>
            <p:ph type="sldImg" idx="2"/>
          </p:nvPr>
        </p:nvSpPr>
        <p:spPr>
          <a:xfrm>
            <a:off x="409575" y="698500"/>
            <a:ext cx="6207125" cy="3492500"/>
          </a:xfrm>
          <a:prstGeom prst="rect">
            <a:avLst/>
          </a:prstGeom>
          <a:noFill/>
          <a:ln w="12700">
            <a:solidFill>
              <a:prstClr val="black"/>
            </a:solidFill>
          </a:ln>
        </p:spPr>
        <p:txBody>
          <a:bodyPr vert="horz" lIns="94220" tIns="47110" rIns="94220" bIns="47110" rtlCol="0" anchor="ctr"/>
          <a:lstStyle/>
          <a:p>
            <a:pPr lvl="0"/>
            <a:endParaRPr lang="en-US" noProof="0" dirty="0"/>
          </a:p>
        </p:txBody>
      </p:sp>
      <p:sp>
        <p:nvSpPr>
          <p:cNvPr id="5" name="Notes Placeholder 4"/>
          <p:cNvSpPr>
            <a:spLocks noGrp="1"/>
          </p:cNvSpPr>
          <p:nvPr>
            <p:ph type="body" sz="quarter" idx="3"/>
          </p:nvPr>
        </p:nvSpPr>
        <p:spPr>
          <a:xfrm>
            <a:off x="702934" y="4423641"/>
            <a:ext cx="5620410" cy="4189600"/>
          </a:xfrm>
          <a:prstGeom prst="rect">
            <a:avLst/>
          </a:prstGeom>
        </p:spPr>
        <p:txBody>
          <a:bodyPr vert="horz" lIns="94220" tIns="47110" rIns="94220" bIns="471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45740"/>
            <a:ext cx="3045025" cy="464998"/>
          </a:xfrm>
          <a:prstGeom prst="rect">
            <a:avLst/>
          </a:prstGeom>
        </p:spPr>
        <p:txBody>
          <a:bodyPr vert="horz" lIns="94220" tIns="47110" rIns="94220" bIns="47110"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3979727" y="8845740"/>
            <a:ext cx="3045025" cy="464998"/>
          </a:xfrm>
          <a:prstGeom prst="rect">
            <a:avLst/>
          </a:prstGeom>
        </p:spPr>
        <p:txBody>
          <a:bodyPr vert="horz" lIns="94220" tIns="47110" rIns="94220" bIns="47110" rtlCol="0" anchor="b"/>
          <a:lstStyle>
            <a:lvl1pPr algn="r" fontAlgn="auto">
              <a:spcBef>
                <a:spcPts val="0"/>
              </a:spcBef>
              <a:spcAft>
                <a:spcPts val="0"/>
              </a:spcAft>
              <a:defRPr sz="1300">
                <a:latin typeface="+mn-lt"/>
              </a:defRPr>
            </a:lvl1pPr>
          </a:lstStyle>
          <a:p>
            <a:pPr>
              <a:defRPr/>
            </a:pPr>
            <a:fld id="{5CB56BF1-5657-46A5-8D9E-CCD611C93391}" type="slidenum">
              <a:rPr lang="en-US"/>
              <a:pPr>
                <a:defRPr/>
              </a:pPr>
              <a:t>‹#›</a:t>
            </a:fld>
            <a:endParaRPr lang="en-US" dirty="0"/>
          </a:p>
        </p:txBody>
      </p:sp>
    </p:spTree>
    <p:extLst>
      <p:ext uri="{BB962C8B-B14F-4D97-AF65-F5344CB8AC3E}">
        <p14:creationId xmlns:p14="http://schemas.microsoft.com/office/powerpoint/2010/main" val="905165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011" algn="l" rtl="0" eaLnBrk="0" fontAlgn="base" hangingPunct="0">
      <a:spcBef>
        <a:spcPct val="30000"/>
      </a:spcBef>
      <a:spcAft>
        <a:spcPct val="0"/>
      </a:spcAft>
      <a:defRPr sz="1200" kern="1200">
        <a:solidFill>
          <a:schemeClr val="tx1"/>
        </a:solidFill>
        <a:latin typeface="+mn-lt"/>
        <a:ea typeface="+mn-ea"/>
        <a:cs typeface="+mn-cs"/>
      </a:defRPr>
    </a:lvl2pPr>
    <a:lvl3pPr marL="914021" algn="l" rtl="0" eaLnBrk="0" fontAlgn="base" hangingPunct="0">
      <a:spcBef>
        <a:spcPct val="30000"/>
      </a:spcBef>
      <a:spcAft>
        <a:spcPct val="0"/>
      </a:spcAft>
      <a:defRPr sz="1200" kern="1200">
        <a:solidFill>
          <a:schemeClr val="tx1"/>
        </a:solidFill>
        <a:latin typeface="+mn-lt"/>
        <a:ea typeface="+mn-ea"/>
        <a:cs typeface="+mn-cs"/>
      </a:defRPr>
    </a:lvl3pPr>
    <a:lvl4pPr marL="1371032" algn="l" rtl="0" eaLnBrk="0" fontAlgn="base" hangingPunct="0">
      <a:spcBef>
        <a:spcPct val="30000"/>
      </a:spcBef>
      <a:spcAft>
        <a:spcPct val="0"/>
      </a:spcAft>
      <a:defRPr sz="1200" kern="1200">
        <a:solidFill>
          <a:schemeClr val="tx1"/>
        </a:solidFill>
        <a:latin typeface="+mn-lt"/>
        <a:ea typeface="+mn-ea"/>
        <a:cs typeface="+mn-cs"/>
      </a:defRPr>
    </a:lvl4pPr>
    <a:lvl5pPr marL="1828041" algn="l" rtl="0" eaLnBrk="0" fontAlgn="base" hangingPunct="0">
      <a:spcBef>
        <a:spcPct val="30000"/>
      </a:spcBef>
      <a:spcAft>
        <a:spcPct val="0"/>
      </a:spcAft>
      <a:defRPr sz="1200" kern="1200">
        <a:solidFill>
          <a:schemeClr val="tx1"/>
        </a:solidFill>
        <a:latin typeface="+mn-lt"/>
        <a:ea typeface="+mn-ea"/>
        <a:cs typeface="+mn-cs"/>
      </a:defRPr>
    </a:lvl5pPr>
    <a:lvl6pPr marL="2285052" algn="l" defTabSz="914021" rtl="0" eaLnBrk="1" latinLnBrk="0" hangingPunct="1">
      <a:defRPr sz="1200" kern="1200">
        <a:solidFill>
          <a:schemeClr val="tx1"/>
        </a:solidFill>
        <a:latin typeface="+mn-lt"/>
        <a:ea typeface="+mn-ea"/>
        <a:cs typeface="+mn-cs"/>
      </a:defRPr>
    </a:lvl6pPr>
    <a:lvl7pPr marL="2742062" algn="l" defTabSz="914021" rtl="0" eaLnBrk="1" latinLnBrk="0" hangingPunct="1">
      <a:defRPr sz="1200" kern="1200">
        <a:solidFill>
          <a:schemeClr val="tx1"/>
        </a:solidFill>
        <a:latin typeface="+mn-lt"/>
        <a:ea typeface="+mn-ea"/>
        <a:cs typeface="+mn-cs"/>
      </a:defRPr>
    </a:lvl7pPr>
    <a:lvl8pPr marL="3199072" algn="l" defTabSz="914021" rtl="0" eaLnBrk="1" latinLnBrk="0" hangingPunct="1">
      <a:defRPr sz="1200" kern="1200">
        <a:solidFill>
          <a:schemeClr val="tx1"/>
        </a:solidFill>
        <a:latin typeface="+mn-lt"/>
        <a:ea typeface="+mn-ea"/>
        <a:cs typeface="+mn-cs"/>
      </a:defRPr>
    </a:lvl8pPr>
    <a:lvl9pPr marL="3656083" algn="l" defTabSz="9140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5CCA510-1C59-4774-AB4B-2FCD8979B598}" type="slidenum">
              <a:rPr lang="en-US" altLang="en-US" smtClean="0"/>
              <a:pPr/>
              <a:t>1</a:t>
            </a:fld>
            <a:endParaRPr lang="en-US" altLang="en-US"/>
          </a:p>
        </p:txBody>
      </p:sp>
    </p:spTree>
    <p:extLst>
      <p:ext uri="{BB962C8B-B14F-4D97-AF65-F5344CB8AC3E}">
        <p14:creationId xmlns:p14="http://schemas.microsoft.com/office/powerpoint/2010/main" val="3647145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pPr defTabSz="883128">
              <a:defRPr/>
            </a:pPr>
            <a:r>
              <a:rPr lang="en-US" dirty="0"/>
              <a:t>https://www.genome.gov/10001356/june-2000-white-house-event/</a:t>
            </a:r>
          </a:p>
          <a:p>
            <a:endParaRPr lang="en-US" dirty="0"/>
          </a:p>
        </p:txBody>
      </p:sp>
      <p:sp>
        <p:nvSpPr>
          <p:cNvPr id="4" name="Slide Number Placeholder 3"/>
          <p:cNvSpPr>
            <a:spLocks noGrp="1"/>
          </p:cNvSpPr>
          <p:nvPr>
            <p:ph type="sldNum" sz="quarter" idx="5"/>
          </p:nvPr>
        </p:nvSpPr>
        <p:spPr/>
        <p:txBody>
          <a:bodyPr/>
          <a:lstStyle/>
          <a:p>
            <a:pPr>
              <a:defRPr/>
            </a:pPr>
            <a:fld id="{5CB56BF1-5657-46A5-8D9E-CCD611C93391}" type="slidenum">
              <a:rPr lang="en-US" smtClean="0"/>
              <a:pPr>
                <a:defRPr/>
              </a:pPr>
              <a:t>4</a:t>
            </a:fld>
            <a:endParaRPr lang="en-US" dirty="0"/>
          </a:p>
        </p:txBody>
      </p:sp>
    </p:spTree>
    <p:extLst>
      <p:ext uri="{BB962C8B-B14F-4D97-AF65-F5344CB8AC3E}">
        <p14:creationId xmlns:p14="http://schemas.microsoft.com/office/powerpoint/2010/main" val="2366746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47336">
              <a:defRPr/>
            </a:pPr>
            <a:r>
              <a:rPr lang="en-US" dirty="0"/>
              <a:t>***</a:t>
            </a:r>
          </a:p>
          <a:p>
            <a:pPr defTabSz="647336">
              <a:defRPr/>
            </a:pPr>
            <a:endParaRPr lang="en-US" dirty="0"/>
          </a:p>
          <a:p>
            <a:r>
              <a:rPr lang="en-US" dirty="0"/>
              <a:t>Also scientifically, genetic ancestry is a scientific term that should be free of racial overtones. This image published in a paper by colleagues at CRGGH uses 21 colors to represent different ancestries determined from 282 global populations; the figure simultaneously shows ancestry mixture within each individual, population and geographical regions.</a:t>
            </a:r>
          </a:p>
          <a:p>
            <a:r>
              <a:rPr lang="en-US" dirty="0"/>
              <a:t>It emphasizes that there is continuous genetic variation among populations and no sharp boundaries between groups. </a:t>
            </a:r>
          </a:p>
          <a:p>
            <a:r>
              <a:rPr lang="en-US" dirty="0"/>
              <a:t>As populations continue to move and intermingle, policies must remain dynamic to ensure that investigators study and capture ancestry diversity. Studies of race are helpful when they focus on biases, racism and environmental effects</a:t>
            </a:r>
          </a:p>
          <a:p>
            <a:pPr defTabSz="647336">
              <a:defRPr/>
            </a:pPr>
            <a:endParaRPr lang="en-US" dirty="0"/>
          </a:p>
        </p:txBody>
      </p:sp>
      <p:sp>
        <p:nvSpPr>
          <p:cNvPr id="4" name="Slide Number Placeholder 3"/>
          <p:cNvSpPr>
            <a:spLocks noGrp="1"/>
          </p:cNvSpPr>
          <p:nvPr>
            <p:ph type="sldNum" sz="quarter" idx="10"/>
          </p:nvPr>
        </p:nvSpPr>
        <p:spPr/>
        <p:txBody>
          <a:bodyPr/>
          <a:lstStyle/>
          <a:p>
            <a:pPr marL="0" marR="0" lvl="0" indent="0" algn="r" defTabSz="971029" rtl="0" eaLnBrk="1" fontAlgn="auto" latinLnBrk="0" hangingPunct="1">
              <a:lnSpc>
                <a:spcPct val="100000"/>
              </a:lnSpc>
              <a:spcBef>
                <a:spcPts val="0"/>
              </a:spcBef>
              <a:spcAft>
                <a:spcPts val="0"/>
              </a:spcAft>
              <a:buClrTx/>
              <a:buSzTx/>
              <a:buFontTx/>
              <a:buNone/>
              <a:tabLst/>
              <a:defRPr/>
            </a:pPr>
            <a:fld id="{1A5E62BD-156A-4578-9077-0B4C162FE40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7102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135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B56BF1-5657-46A5-8D9E-CCD611C93391}" type="slidenum">
              <a:rPr lang="en-US" smtClean="0"/>
              <a:pPr>
                <a:defRPr/>
              </a:pPr>
              <a:t>6</a:t>
            </a:fld>
            <a:endParaRPr lang="en-US" dirty="0"/>
          </a:p>
        </p:txBody>
      </p:sp>
    </p:spTree>
    <p:extLst>
      <p:ext uri="{BB962C8B-B14F-4D97-AF65-F5344CB8AC3E}">
        <p14:creationId xmlns:p14="http://schemas.microsoft.com/office/powerpoint/2010/main" val="5999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bwMode="auto">
          <a:xfrm>
            <a:off x="409575" y="698500"/>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Text Box 2"/>
          <p:cNvSpPr>
            <a:spLocks noGrp="1" noChangeArrowheads="1"/>
          </p:cNvSpPr>
          <p:nvPr>
            <p:ph type="body" idx="1"/>
          </p:nvPr>
        </p:nvSpPr>
        <p:spPr bwMode="auto">
          <a:xfrm>
            <a:off x="1071833" y="4433031"/>
            <a:ext cx="4887489" cy="20649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eaLnBrk="1" fontAlgn="auto" hangingPunct="1">
              <a:spcBef>
                <a:spcPct val="0"/>
              </a:spcBef>
              <a:spcAft>
                <a:spcPts val="800"/>
              </a:spcAft>
            </a:pPr>
            <a:r>
              <a:rPr lang="en-US" altLang="en-US" dirty="0">
                <a:latin typeface="Arial" panose="020B0604020202020204" pitchFamily="34" charset="0"/>
                <a:ea typeface="Gothic"/>
                <a:cs typeface="Gothic"/>
              </a:rPr>
              <a:t> </a:t>
            </a:r>
            <a:endParaRPr lang="en-US" altLang="en-US" sz="1200" dirty="0">
              <a:solidFill>
                <a:srgbClr val="C00000"/>
              </a:solidFill>
            </a:endParaRPr>
          </a:p>
          <a:p>
            <a:pPr marL="194501" indent="-194501">
              <a:lnSpc>
                <a:spcPct val="97000"/>
              </a:lnSpc>
              <a:spcBef>
                <a:spcPct val="0"/>
              </a:spcBef>
              <a:buSzPct val="45000"/>
              <a:tabLst>
                <a:tab pos="659681" algn="l"/>
                <a:tab pos="1322603" algn="l"/>
                <a:tab pos="1985526" algn="l"/>
                <a:tab pos="2648448" algn="l"/>
                <a:tab pos="3311372" algn="l"/>
                <a:tab pos="3975915" algn="l"/>
                <a:tab pos="4638837" algn="l"/>
              </a:tabLst>
            </a:pPr>
            <a:endParaRPr lang="en-GB" altLang="en-US" dirty="0">
              <a:latin typeface="Arial" panose="020B0604020202020204" pitchFamily="34" charset="0"/>
              <a:ea typeface="Gothic"/>
              <a:cs typeface="Gothic"/>
            </a:endParaRPr>
          </a:p>
        </p:txBody>
      </p:sp>
    </p:spTree>
    <p:extLst>
      <p:ext uri="{BB962C8B-B14F-4D97-AF65-F5344CB8AC3E}">
        <p14:creationId xmlns:p14="http://schemas.microsoft.com/office/powerpoint/2010/main" val="706669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xfrm>
            <a:off x="381000" y="685800"/>
            <a:ext cx="6096000" cy="3429000"/>
          </a:xfrm>
          <a:prstGeom prst="rect">
            <a:avLst/>
          </a:prstGeom>
        </p:spPr>
        <p:txBody>
          <a:bodyPr/>
          <a:lstStyle/>
          <a:p>
            <a:endParaRPr/>
          </a:p>
        </p:txBody>
      </p:sp>
      <p:sp>
        <p:nvSpPr>
          <p:cNvPr id="322" name="Shape 322"/>
          <p:cNvSpPr>
            <a:spLocks noGrp="1"/>
          </p:cNvSpPr>
          <p:nvPr>
            <p:ph type="body" sz="quarter" idx="1"/>
          </p:nvPr>
        </p:nvSpPr>
        <p:spPr>
          <a:prstGeom prst="rect">
            <a:avLst/>
          </a:prstGeom>
        </p:spPr>
        <p:txBody>
          <a:bodyPr/>
          <a:lstStyle>
            <a:lvl1pPr>
              <a:defRPr sz="1200" i="1">
                <a:latin typeface="Canela Bold"/>
                <a:ea typeface="Canela Bold"/>
                <a:cs typeface="Canela Bold"/>
                <a:sym typeface="Canela Bold"/>
              </a:defRPr>
            </a:lvl1pPr>
          </a:lstStyle>
          <a:p>
            <a: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B56BF1-5657-46A5-8D9E-CCD611C93391}" type="slidenum">
              <a:rPr lang="en-US" smtClean="0"/>
              <a:pPr>
                <a:defRPr/>
              </a:pPr>
              <a:t>12</a:t>
            </a:fld>
            <a:endParaRPr lang="en-US" dirty="0"/>
          </a:p>
        </p:txBody>
      </p:sp>
    </p:spTree>
    <p:extLst>
      <p:ext uri="{BB962C8B-B14F-4D97-AF65-F5344CB8AC3E}">
        <p14:creationId xmlns:p14="http://schemas.microsoft.com/office/powerpoint/2010/main" val="2142517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pPr>
              <a:defRPr/>
            </a:pPr>
            <a:fld id="{5CB56BF1-5657-46A5-8D9E-CCD611C93391}" type="slidenum">
              <a:rPr lang="en-US" smtClean="0"/>
              <a:pPr>
                <a:defRPr/>
              </a:pPr>
              <a:t>13</a:t>
            </a:fld>
            <a:endParaRPr lang="en-US" dirty="0"/>
          </a:p>
        </p:txBody>
      </p:sp>
    </p:spTree>
    <p:extLst>
      <p:ext uri="{BB962C8B-B14F-4D97-AF65-F5344CB8AC3E}">
        <p14:creationId xmlns:p14="http://schemas.microsoft.com/office/powerpoint/2010/main" val="1852352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AF466F-BDA4-4F18-9C7B-FF0A9A1B0E80}" type="datetime1">
              <a:rPr lang="en-US" smtClean="0"/>
              <a:pPr/>
              <a:t>5/8/23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91098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5/8/23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685755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pPr/>
              <a:t>5/8/23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4218365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3"/>
            <a:ext cx="2844800" cy="365125"/>
          </a:xfrm>
          <a:prstGeom prst="rect">
            <a:avLst/>
          </a:prstGeom>
        </p:spPr>
        <p:txBody>
          <a:bodyPr/>
          <a:lstStyle>
            <a:lvl1pPr>
              <a:defRPr/>
            </a:lvl1pPr>
          </a:lstStyle>
          <a:p>
            <a:pPr>
              <a:defRPr/>
            </a:pPr>
            <a:fld id="{FA10C6A5-34E5-4C69-A5D5-1A3F2978FF6B}" type="datetime1">
              <a:rPr lang="en-US" smtClean="0"/>
              <a:pPr>
                <a:defRPr/>
              </a:pPr>
              <a:t>5/8/23</a:t>
            </a:fld>
            <a:endParaRPr lang="en-US" dirty="0"/>
          </a:p>
        </p:txBody>
      </p:sp>
      <p:sp>
        <p:nvSpPr>
          <p:cNvPr id="3" name="Footer Placeholder 4"/>
          <p:cNvSpPr>
            <a:spLocks noGrp="1"/>
          </p:cNvSpPr>
          <p:nvPr>
            <p:ph type="ftr" sz="quarter" idx="11"/>
          </p:nvPr>
        </p:nvSpPr>
        <p:spPr>
          <a:xfrm>
            <a:off x="4165600" y="6356353"/>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737600" y="6356353"/>
            <a:ext cx="2844800" cy="365125"/>
          </a:xfrm>
          <a:prstGeom prst="rect">
            <a:avLst/>
          </a:prstGeom>
        </p:spPr>
        <p:txBody>
          <a:bodyPr/>
          <a:lstStyle>
            <a:lvl1pPr>
              <a:defRPr/>
            </a:lvl1pPr>
          </a:lstStyle>
          <a:p>
            <a:pPr>
              <a:defRPr/>
            </a:pPr>
            <a:fld id="{581B2F6E-C84B-40EC-A843-A8557A85CA9B}" type="slidenum">
              <a:rPr lang="en-US" smtClean="0"/>
              <a:pPr>
                <a:defRPr/>
              </a:pPr>
              <a:t>‹#›</a:t>
            </a:fld>
            <a:endParaRPr lang="en-US" dirty="0"/>
          </a:p>
        </p:txBody>
      </p:sp>
    </p:spTree>
    <p:extLst>
      <p:ext uri="{BB962C8B-B14F-4D97-AF65-F5344CB8AC3E}">
        <p14:creationId xmlns:p14="http://schemas.microsoft.com/office/powerpoint/2010/main" val="3997461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3"/>
            <a:ext cx="2844800" cy="365125"/>
          </a:xfrm>
          <a:prstGeom prst="rect">
            <a:avLst/>
          </a:prstGeom>
        </p:spPr>
        <p:txBody>
          <a:bodyPr/>
          <a:lstStyle>
            <a:lvl1pPr>
              <a:defRPr/>
            </a:lvl1pPr>
          </a:lstStyle>
          <a:p>
            <a:pPr>
              <a:defRPr/>
            </a:pPr>
            <a:fld id="{AFB1E413-BA71-4BA3-8A1D-8BBD921AD214}" type="datetime1">
              <a:rPr lang="en-US" smtClean="0">
                <a:solidFill>
                  <a:prstClr val="white"/>
                </a:solidFill>
              </a:rPr>
              <a:pPr>
                <a:defRPr/>
              </a:pPr>
              <a:t>5/8/23</a:t>
            </a:fld>
            <a:endParaRPr lang="en-US" dirty="0">
              <a:solidFill>
                <a:prstClr val="white"/>
              </a:solidFill>
            </a:endParaRPr>
          </a:p>
        </p:txBody>
      </p:sp>
      <p:sp>
        <p:nvSpPr>
          <p:cNvPr id="3" name="Footer Placeholder 4"/>
          <p:cNvSpPr>
            <a:spLocks noGrp="1"/>
          </p:cNvSpPr>
          <p:nvPr>
            <p:ph type="ftr" sz="quarter" idx="11"/>
          </p:nvPr>
        </p:nvSpPr>
        <p:spPr>
          <a:xfrm>
            <a:off x="4165600" y="6356353"/>
            <a:ext cx="3860800" cy="365125"/>
          </a:xfrm>
          <a:prstGeom prst="rect">
            <a:avLst/>
          </a:prstGeom>
        </p:spPr>
        <p:txBody>
          <a:bodyPr/>
          <a:lstStyle>
            <a:lvl1pPr>
              <a:defRPr/>
            </a:lvl1pPr>
          </a:lstStyle>
          <a:p>
            <a:pPr>
              <a:defRPr/>
            </a:pPr>
            <a:endParaRPr lang="en-US">
              <a:solidFill>
                <a:prstClr val="white"/>
              </a:solidFill>
            </a:endParaRPr>
          </a:p>
        </p:txBody>
      </p:sp>
      <p:sp>
        <p:nvSpPr>
          <p:cNvPr id="4" name="Slide Number Placeholder 5"/>
          <p:cNvSpPr>
            <a:spLocks noGrp="1"/>
          </p:cNvSpPr>
          <p:nvPr>
            <p:ph type="sldNum" sz="quarter" idx="12"/>
          </p:nvPr>
        </p:nvSpPr>
        <p:spPr>
          <a:xfrm>
            <a:off x="8737600" y="6356353"/>
            <a:ext cx="2844800" cy="365125"/>
          </a:xfrm>
          <a:prstGeom prst="rect">
            <a:avLst/>
          </a:prstGeom>
        </p:spPr>
        <p:txBody>
          <a:bodyPr/>
          <a:lstStyle>
            <a:lvl1pPr>
              <a:defRPr/>
            </a:lvl1pPr>
          </a:lstStyle>
          <a:p>
            <a:pPr>
              <a:defRPr/>
            </a:pPr>
            <a:fld id="{FFE2E637-0424-4FB7-9CC1-BE0A8118462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56011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10C6A5-34E5-4C69-A5D5-1A3F2978FF6B}" type="datetime1">
              <a:rPr lang="en-US" smtClean="0">
                <a:solidFill>
                  <a:prstClr val="black">
                    <a:tint val="75000"/>
                  </a:prstClr>
                </a:solidFill>
              </a:rPr>
              <a:pPr>
                <a:defRPr/>
              </a:pPr>
              <a:t>5/8/23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81B2F6E-C84B-40EC-A843-A8557A85CA9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54778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B1E413-BA71-4BA3-8A1D-8BBD921AD214}" type="datetime1">
              <a:rPr lang="en-US" smtClean="0">
                <a:solidFill>
                  <a:prstClr val="white"/>
                </a:solidFill>
              </a:rPr>
              <a:pPr>
                <a:defRPr/>
              </a:pPr>
              <a:t>5/8/23</a:t>
            </a:fld>
            <a:endParaRPr lang="en-US"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FFE2E637-0424-4FB7-9CC1-BE0A8118462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08201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FA10C6A5-34E5-4C69-A5D5-1A3F2978FF6B}" type="datetime1">
              <a:rPr lang="en-US" smtClean="0">
                <a:solidFill>
                  <a:prstClr val="black"/>
                </a:solidFill>
              </a:rPr>
              <a:pPr>
                <a:defRPr/>
              </a:pPr>
              <a:t>5/8/23</a:t>
            </a:fld>
            <a:endParaRPr lang="en-US" dirty="0">
              <a:solidFill>
                <a:prstClr val="black"/>
              </a:solidFill>
            </a:endParaRPr>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solidFill>
                <a:prstClr val="black"/>
              </a:solidFill>
            </a:endParaRPr>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581B2F6E-C84B-40EC-A843-A8557A85CA9B}"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40489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FA10C6A5-34E5-4C69-A5D5-1A3F2978FF6B}" type="datetime1">
              <a:rPr lang="en-US" smtClean="0">
                <a:solidFill>
                  <a:srgbClr val="464653"/>
                </a:solidFill>
              </a:rPr>
              <a:pPr>
                <a:defRPr/>
              </a:pPr>
              <a:t>5/8/23</a:t>
            </a:fld>
            <a:endParaRPr lang="en-US" dirty="0">
              <a:solidFill>
                <a:srgbClr val="464653"/>
              </a:solidFill>
            </a:endParaRPr>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solidFill>
                <a:srgbClr val="464653"/>
              </a:solidFill>
            </a:endParaRPr>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581B2F6E-C84B-40EC-A843-A8557A85CA9B}" type="slidenum">
              <a:rPr lang="en-US" smtClean="0">
                <a:solidFill>
                  <a:srgbClr val="464653"/>
                </a:solidFill>
              </a:rPr>
              <a:pPr>
                <a:defRPr/>
              </a:pPr>
              <a:t>‹#›</a:t>
            </a:fld>
            <a:endParaRPr lang="en-US" dirty="0">
              <a:solidFill>
                <a:srgbClr val="464653"/>
              </a:solidFill>
            </a:endParaRPr>
          </a:p>
        </p:txBody>
      </p:sp>
    </p:spTree>
    <p:extLst>
      <p:ext uri="{BB962C8B-B14F-4D97-AF65-F5344CB8AC3E}">
        <p14:creationId xmlns:p14="http://schemas.microsoft.com/office/powerpoint/2010/main" val="252671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3"/>
            <a:ext cx="2844800" cy="365125"/>
          </a:xfrm>
          <a:prstGeom prst="rect">
            <a:avLst/>
          </a:prstGeom>
        </p:spPr>
        <p:txBody>
          <a:bodyPr/>
          <a:lstStyle>
            <a:lvl1pPr>
              <a:defRPr/>
            </a:lvl1pPr>
          </a:lstStyle>
          <a:p>
            <a:pPr>
              <a:defRPr/>
            </a:pPr>
            <a:fld id="{FA10C6A5-34E5-4C69-A5D5-1A3F2978FF6B}" type="datetime1">
              <a:rPr lang="en-US" smtClean="0">
                <a:solidFill>
                  <a:prstClr val="black">
                    <a:tint val="75000"/>
                  </a:prstClr>
                </a:solidFill>
              </a:rPr>
              <a:pPr>
                <a:defRPr/>
              </a:pPr>
              <a:t>5/8/23</a:t>
            </a:fld>
            <a:endParaRPr lang="en-US" dirty="0">
              <a:solidFill>
                <a:prstClr val="black">
                  <a:tint val="75000"/>
                </a:prstClr>
              </a:solidFill>
            </a:endParaRPr>
          </a:p>
        </p:txBody>
      </p:sp>
      <p:sp>
        <p:nvSpPr>
          <p:cNvPr id="3" name="Footer Placeholder 4"/>
          <p:cNvSpPr>
            <a:spLocks noGrp="1"/>
          </p:cNvSpPr>
          <p:nvPr>
            <p:ph type="ftr" sz="quarter" idx="11"/>
          </p:nvPr>
        </p:nvSpPr>
        <p:spPr>
          <a:xfrm>
            <a:off x="4165600" y="6356353"/>
            <a:ext cx="3860800" cy="365125"/>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8737600" y="6356353"/>
            <a:ext cx="2844800" cy="365125"/>
          </a:xfrm>
          <a:prstGeom prst="rect">
            <a:avLst/>
          </a:prstGeom>
        </p:spPr>
        <p:txBody>
          <a:bodyPr/>
          <a:lstStyle>
            <a:lvl1pPr>
              <a:defRPr/>
            </a:lvl1pPr>
          </a:lstStyle>
          <a:p>
            <a:pPr>
              <a:defRPr/>
            </a:pPr>
            <a:fld id="{581B2F6E-C84B-40EC-A843-A8557A85CA9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5461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solidFill>
                  <a:srgbClr val="464653"/>
                </a:solidFill>
              </a:rPr>
              <a:pPr/>
              <a:t>5/8/23</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srgbClr val="464653"/>
                </a:solidFill>
              </a:rPr>
              <a:pPr/>
              <a:t>‹#›</a:t>
            </a:fld>
            <a:endParaRPr lang="en-US" dirty="0">
              <a:solidFill>
                <a:srgbClr val="464653"/>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31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5/8/23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868899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F607B-A47E-422C-9BEF-122CCDB7C526}" type="datetime1">
              <a:rPr lang="en-US" smtClean="0">
                <a:solidFill>
                  <a:srgbClr val="464653"/>
                </a:solidFill>
              </a:rPr>
              <a:pPr/>
              <a:t>5/8/23</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88064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solidFill>
                  <a:srgbClr val="DDE9EC"/>
                </a:solidFill>
              </a:rPr>
              <a:pPr/>
              <a:t>5/8/23</a:t>
            </a:fld>
            <a:endParaRPr lang="en-US">
              <a:solidFill>
                <a:srgbClr val="DDE9EC"/>
              </a:solidFill>
            </a:endParaRPr>
          </a:p>
        </p:txBody>
      </p:sp>
      <p:sp>
        <p:nvSpPr>
          <p:cNvPr id="5" name="Footer Placeholder 4"/>
          <p:cNvSpPr>
            <a:spLocks noGrp="1"/>
          </p:cNvSpPr>
          <p:nvPr>
            <p:ph type="ftr" sz="quarter" idx="11"/>
          </p:nvPr>
        </p:nvSpPr>
        <p:spPr/>
        <p:txBody>
          <a:bodyPr/>
          <a:lstStyle/>
          <a:p>
            <a:endParaRPr lang="en-US" dirty="0">
              <a:solidFill>
                <a:srgbClr val="DDE9EC"/>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srgbClr val="DDE9EC"/>
                </a:solidFill>
              </a:rPr>
              <a:pPr/>
              <a:t>‹#›</a:t>
            </a:fld>
            <a:endParaRPr lang="en-US">
              <a:solidFill>
                <a:srgbClr val="DDE9EC"/>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407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9FB69D-9E19-4FB8-BEAE-20F88589C44A}" type="slidenum">
              <a:rPr lang="en-US" smtClean="0"/>
              <a:pPr/>
              <a:t>‹#›</a:t>
            </a:fld>
            <a:endParaRPr lang="en-US" dirty="0"/>
          </a:p>
        </p:txBody>
      </p:sp>
    </p:spTree>
    <p:extLst>
      <p:ext uri="{BB962C8B-B14F-4D97-AF65-F5344CB8AC3E}">
        <p14:creationId xmlns:p14="http://schemas.microsoft.com/office/powerpoint/2010/main" val="416155791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0D295D-4A77-4DEB-B04C-9F4282A8BC04}" type="datetime1">
              <a:rPr lang="en-US" smtClean="0">
                <a:solidFill>
                  <a:srgbClr val="464653"/>
                </a:solidFill>
              </a:rPr>
              <a:pPr/>
              <a:t>5/8/23</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03073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B28685-4D0C-42D5-8013-B5904CD1FCBC}" type="datetime1">
              <a:rPr lang="en-US" smtClean="0">
                <a:solidFill>
                  <a:srgbClr val="464653"/>
                </a:solidFill>
              </a:rPr>
              <a:pPr/>
              <a:t>5/8/23</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744791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DF226C0-9885-4BA9-BBFA-A52CBFEBB775}" type="datetime1">
              <a:rPr lang="en-US" smtClean="0">
                <a:solidFill>
                  <a:srgbClr val="464653"/>
                </a:solidFill>
              </a:rPr>
              <a:pPr/>
              <a:t>5/8/23</a:t>
            </a:fld>
            <a:endParaRPr lang="en-US">
              <a:solidFill>
                <a:srgbClr val="464653"/>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422234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BEE1B38-C5EB-4D66-9137-0AFE9CDEDE8F}" type="datetime1">
              <a:rPr lang="en-US" smtClean="0">
                <a:solidFill>
                  <a:srgbClr val="464653"/>
                </a:solidFill>
              </a:rPr>
              <a:pPr/>
              <a:t>5/8/23</a:t>
            </a:fld>
            <a:endParaRPr lang="en-US">
              <a:solidFill>
                <a:srgbClr val="464653"/>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srgbClr val="464653"/>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E2D2B3B-882E-40F3-A32F-6DD516915044}"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938998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9FB69D-9E19-4FB8-BEAE-20F88589C44A}" type="slidenum">
              <a:rPr lang="en-US" smtClean="0"/>
              <a:pPr/>
              <a:t>‹#›</a:t>
            </a:fld>
            <a:endParaRPr lang="en-US" dirty="0"/>
          </a:p>
        </p:txBody>
      </p:sp>
    </p:spTree>
    <p:extLst>
      <p:ext uri="{BB962C8B-B14F-4D97-AF65-F5344CB8AC3E}">
        <p14:creationId xmlns:p14="http://schemas.microsoft.com/office/powerpoint/2010/main" val="151256430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FB4290-6522-4139-852E-05BD9E7F0D2E}" type="datetime1">
              <a:rPr lang="en-US" smtClean="0">
                <a:solidFill>
                  <a:srgbClr val="464653"/>
                </a:solidFill>
              </a:rPr>
              <a:pPr/>
              <a:t>5/8/23</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4011312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955F9-81EA-47C5-8059-9E5C2B437C70}" type="datetime1">
              <a:rPr lang="en-US" smtClean="0">
                <a:solidFill>
                  <a:srgbClr val="464653"/>
                </a:solidFill>
              </a:rPr>
              <a:pPr/>
              <a:t>5/8/23</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71491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5/8/23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828372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AFB1E413-BA71-4BA3-8A1D-8BBD921AD214}" type="datetime1">
              <a:rPr lang="en-US" smtClean="0">
                <a:solidFill>
                  <a:prstClr val="white"/>
                </a:solidFill>
              </a:rPr>
              <a:pPr>
                <a:defRPr/>
              </a:pPr>
              <a:t>5/8/23</a:t>
            </a:fld>
            <a:endParaRPr lang="en-US" dirty="0">
              <a:solidFill>
                <a:prstClr val="white"/>
              </a:solidFill>
            </a:endParaRPr>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solidFill>
                <a:prstClr val="white"/>
              </a:solidFill>
            </a:endParaRPr>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FFE2E637-0424-4FB7-9CC1-BE0A8118462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4670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FA10C6A5-34E5-4C69-A5D5-1A3F2978FF6B}" type="datetime1">
              <a:rPr lang="en-US" smtClean="0">
                <a:solidFill>
                  <a:srgbClr val="464653"/>
                </a:solidFill>
              </a:rPr>
              <a:pPr>
                <a:defRPr/>
              </a:pPr>
              <a:t>5/8/23</a:t>
            </a:fld>
            <a:endParaRPr lang="en-US" dirty="0">
              <a:solidFill>
                <a:srgbClr val="464653"/>
              </a:solidFill>
            </a:endParaRPr>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solidFill>
                <a:srgbClr val="464653"/>
              </a:solidFill>
            </a:endParaRPr>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581B2F6E-C84B-40EC-A843-A8557A85CA9B}" type="slidenum">
              <a:rPr lang="en-US" smtClean="0">
                <a:solidFill>
                  <a:srgbClr val="464653"/>
                </a:solidFill>
              </a:rPr>
              <a:pPr>
                <a:defRPr/>
              </a:pPr>
              <a:t>‹#›</a:t>
            </a:fld>
            <a:endParaRPr lang="en-US" dirty="0">
              <a:solidFill>
                <a:srgbClr val="464653"/>
              </a:solidFill>
            </a:endParaRPr>
          </a:p>
        </p:txBody>
      </p:sp>
    </p:spTree>
    <p:extLst>
      <p:ext uri="{BB962C8B-B14F-4D97-AF65-F5344CB8AC3E}">
        <p14:creationId xmlns:p14="http://schemas.microsoft.com/office/powerpoint/2010/main" val="2452148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B1E413-BA71-4BA3-8A1D-8BBD921AD214}" type="datetime1">
              <a:rPr lang="en-US" smtClean="0">
                <a:solidFill>
                  <a:prstClr val="white"/>
                </a:solidFill>
              </a:rPr>
              <a:pPr>
                <a:defRPr/>
              </a:pPr>
              <a:t>5/8/23</a:t>
            </a:fld>
            <a:endParaRPr lang="en-US"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FFE2E637-0424-4FB7-9CC1-BE0A8118462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678931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FA10C6A5-34E5-4C69-A5D5-1A3F2978FF6B}" type="datetime1">
              <a:rPr lang="en-US" smtClean="0"/>
              <a:pPr>
                <a:defRPr/>
              </a:pPr>
              <a:t>5/8/23</a:t>
            </a:fld>
            <a:endParaRPr lang="en-US" dirty="0"/>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581B2F6E-C84B-40EC-A843-A8557A85CA9B}" type="slidenum">
              <a:rPr lang="en-US" smtClean="0"/>
              <a:pPr>
                <a:defRPr/>
              </a:pPr>
              <a:t>‹#›</a:t>
            </a:fld>
            <a:endParaRPr lang="en-US" dirty="0"/>
          </a:p>
        </p:txBody>
      </p:sp>
    </p:spTree>
    <p:extLst>
      <p:ext uri="{BB962C8B-B14F-4D97-AF65-F5344CB8AC3E}">
        <p14:creationId xmlns:p14="http://schemas.microsoft.com/office/powerpoint/2010/main" val="4018700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3"/>
            <a:ext cx="2844800" cy="365125"/>
          </a:xfrm>
          <a:prstGeom prst="rect">
            <a:avLst/>
          </a:prstGeom>
        </p:spPr>
        <p:txBody>
          <a:bodyPr/>
          <a:lstStyle>
            <a:lvl1pPr>
              <a:defRPr/>
            </a:lvl1pPr>
          </a:lstStyle>
          <a:p>
            <a:pPr>
              <a:defRPr/>
            </a:pPr>
            <a:fld id="{FA10C6A5-34E5-4C69-A5D5-1A3F2978FF6B}" type="datetime1">
              <a:rPr lang="en-US" smtClean="0">
                <a:solidFill>
                  <a:prstClr val="black">
                    <a:tint val="75000"/>
                  </a:prstClr>
                </a:solidFill>
              </a:rPr>
              <a:pPr>
                <a:defRPr/>
              </a:pPr>
              <a:t>5/8/23</a:t>
            </a:fld>
            <a:endParaRPr lang="en-US" dirty="0">
              <a:solidFill>
                <a:prstClr val="black">
                  <a:tint val="75000"/>
                </a:prstClr>
              </a:solidFill>
            </a:endParaRPr>
          </a:p>
        </p:txBody>
      </p:sp>
      <p:sp>
        <p:nvSpPr>
          <p:cNvPr id="3" name="Footer Placeholder 4"/>
          <p:cNvSpPr>
            <a:spLocks noGrp="1"/>
          </p:cNvSpPr>
          <p:nvPr>
            <p:ph type="ftr" sz="quarter" idx="11"/>
          </p:nvPr>
        </p:nvSpPr>
        <p:spPr>
          <a:xfrm>
            <a:off x="4165600" y="6356353"/>
            <a:ext cx="3860800" cy="365125"/>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8737600" y="6356353"/>
            <a:ext cx="2844800" cy="365125"/>
          </a:xfrm>
          <a:prstGeom prst="rect">
            <a:avLst/>
          </a:prstGeom>
        </p:spPr>
        <p:txBody>
          <a:bodyPr/>
          <a:lstStyle>
            <a:lvl1pPr>
              <a:defRPr/>
            </a:lvl1pPr>
          </a:lstStyle>
          <a:p>
            <a:pPr>
              <a:defRPr/>
            </a:pPr>
            <a:fld id="{581B2F6E-C84B-40EC-A843-A8557A85CA9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90619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FA10C6A5-34E5-4C69-A5D5-1A3F2978FF6B}" type="datetime1">
              <a:rPr lang="en-US" smtClean="0">
                <a:solidFill>
                  <a:prstClr val="black"/>
                </a:solidFill>
              </a:rPr>
              <a:pPr>
                <a:defRPr/>
              </a:pPr>
              <a:t>5/8/23</a:t>
            </a:fld>
            <a:endParaRPr lang="en-US" dirty="0">
              <a:solidFill>
                <a:prstClr val="black"/>
              </a:solidFill>
            </a:endParaRPr>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solidFill>
                <a:prstClr val="black"/>
              </a:solidFill>
            </a:endParaRPr>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581B2F6E-C84B-40EC-A843-A8557A85CA9B}"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1668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EE300C-6FC5-4FC3-AF1A-075E4F50620D}" type="datetime1">
              <a:rPr lang="en-US" smtClean="0"/>
              <a:pPr/>
              <a:t>5/8/23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931362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pPr/>
              <a:t>5/8/23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170271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5/8/23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77579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5/8/23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11112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5/8/23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394166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5/8/23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428595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011" fontAlgn="auto">
              <a:spcBef>
                <a:spcPts val="0"/>
              </a:spcBef>
              <a:spcAft>
                <a:spcPts val="0"/>
              </a:spcAft>
            </a:pPr>
            <a:fld id="{B865F7A1-F8F9-6140-8EDD-5692BEBC6F08}" type="datetimeFigureOut">
              <a:rPr lang="en-US" smtClean="0">
                <a:solidFill>
                  <a:prstClr val="black">
                    <a:tint val="75000"/>
                  </a:prstClr>
                </a:solidFill>
                <a:latin typeface="Calibri"/>
              </a:rPr>
              <a:pPr defTabSz="457011" fontAlgn="auto">
                <a:spcBef>
                  <a:spcPts val="0"/>
                </a:spcBef>
                <a:spcAft>
                  <a:spcPts val="0"/>
                </a:spcAft>
              </a:pPr>
              <a:t>5/8/23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011"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011" fontAlgn="auto">
              <a:spcBef>
                <a:spcPts val="0"/>
              </a:spcBef>
              <a:spcAft>
                <a:spcPts val="0"/>
              </a:spcAft>
            </a:pPr>
            <a:fld id="{66EAC002-94F0-594C-ACB5-091F22439B47}" type="slidenum">
              <a:rPr lang="en-US" smtClean="0">
                <a:solidFill>
                  <a:prstClr val="black">
                    <a:tint val="75000"/>
                  </a:prstClr>
                </a:solidFill>
                <a:latin typeface="Calibri"/>
              </a:rPr>
              <a:pPr defTabSz="457011"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6891760"/>
      </p:ext>
    </p:extLst>
  </p:cSld>
  <p:clrMap bg1="lt1" tx1="dk1" bg2="lt2" tx2="dk2" accent1="accent1" accent2="accent2" accent3="accent3" accent4="accent4" accent5="accent5" accent6="accent6" hlink="hlink" folHlink="folHlink"/>
  <p:sldLayoutIdLst>
    <p:sldLayoutId id="2147484868" r:id="rId1"/>
    <p:sldLayoutId id="2147484869" r:id="rId2"/>
    <p:sldLayoutId id="2147484870" r:id="rId3"/>
    <p:sldLayoutId id="2147484871" r:id="rId4"/>
    <p:sldLayoutId id="2147484872" r:id="rId5"/>
    <p:sldLayoutId id="2147484873" r:id="rId6"/>
    <p:sldLayoutId id="2147484874" r:id="rId7"/>
    <p:sldLayoutId id="2147484875" r:id="rId8"/>
    <p:sldLayoutId id="2147484876" r:id="rId9"/>
    <p:sldLayoutId id="2147484877" r:id="rId10"/>
    <p:sldLayoutId id="2147484878" r:id="rId11"/>
    <p:sldLayoutId id="2147484879" r:id="rId12"/>
    <p:sldLayoutId id="2147484880" r:id="rId13"/>
    <p:sldLayoutId id="2147484881" r:id="rId14"/>
    <p:sldLayoutId id="2147484882" r:id="rId15"/>
    <p:sldLayoutId id="2147484884" r:id="rId16"/>
    <p:sldLayoutId id="2147484896" r:id="rId17"/>
    <p:sldLayoutId id="2147484909"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59FB69D-9E19-4FB8-BEAE-20F88589C44A}"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840339"/>
      </p:ext>
    </p:extLst>
  </p:cSld>
  <p:clrMap bg1="lt1" tx1="dk1" bg2="lt2" tx2="dk2" accent1="accent1" accent2="accent2" accent3="accent3" accent4="accent4" accent5="accent5" accent6="accent6" hlink="hlink" folHlink="folHlink"/>
  <p:sldLayoutIdLst>
    <p:sldLayoutId id="2147484911" r:id="rId1"/>
    <p:sldLayoutId id="2147484912" r:id="rId2"/>
    <p:sldLayoutId id="2147484913" r:id="rId3"/>
    <p:sldLayoutId id="2147484914" r:id="rId4"/>
    <p:sldLayoutId id="2147484915" r:id="rId5"/>
    <p:sldLayoutId id="2147484916" r:id="rId6"/>
    <p:sldLayoutId id="2147484917" r:id="rId7"/>
    <p:sldLayoutId id="2147484918" r:id="rId8"/>
    <p:sldLayoutId id="2147484919" r:id="rId9"/>
    <p:sldLayoutId id="2147484920" r:id="rId10"/>
    <p:sldLayoutId id="2147484921" r:id="rId11"/>
    <p:sldLayoutId id="2147484636" r:id="rId12"/>
    <p:sldLayoutId id="2147484605" r:id="rId13"/>
    <p:sldLayoutId id="2147484608" r:id="rId14"/>
    <p:sldLayoutId id="2147483892" r:id="rId15"/>
    <p:sldLayoutId id="2147484254" r:id="rId16"/>
    <p:sldLayoutId id="2147484487" r:id="rId17"/>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8308848" cy="1219200"/>
          </a:xfrm>
        </p:spPr>
        <p:txBody>
          <a:bodyPr>
            <a:noAutofit/>
          </a:bodyPr>
          <a:lstStyle/>
          <a:p>
            <a:pPr algn="ctr"/>
            <a:r>
              <a:rPr lang="en-US" b="1" dirty="0"/>
              <a:t>Genomics and the Environment: Communicating the Complexities </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1591334" y="4690294"/>
            <a:ext cx="9144000" cy="393706"/>
          </a:xfrm>
          <a:prstGeom prst="rect">
            <a:avLst/>
          </a:prstGeom>
          <a:noFill/>
        </p:spPr>
        <p:txBody>
          <a:bodyPr wrap="square" lIns="101862" tIns="50931" rIns="101862" bIns="50931">
            <a:spAutoFit/>
          </a:bodyPr>
          <a:lstStyle/>
          <a:p>
            <a:pPr algn="ctr">
              <a:lnSpc>
                <a:spcPct val="90000"/>
              </a:lnSpc>
              <a:spcAft>
                <a:spcPts val="670"/>
              </a:spcAft>
              <a:defRPr/>
            </a:pPr>
            <a:r>
              <a:rPr lang="en-US" dirty="0">
                <a:latin typeface="Times New Roman" panose="02020603050405020304" pitchFamily="18" charset="0"/>
                <a:cs typeface="Times New Roman" panose="02020603050405020304" pitchFamily="18" charset="0"/>
              </a:rPr>
              <a:t> </a:t>
            </a:r>
            <a:endParaRPr lang="en-US" altLang="en-US" sz="2100" b="1" dirty="0">
              <a:solidFill>
                <a:schemeClr val="tx2"/>
              </a:solidFill>
              <a:latin typeface="Times New Roman" panose="02020603050405020304" pitchFamily="18" charset="0"/>
              <a:ea typeface="+mj-ea"/>
              <a:cs typeface="Times New Roman" panose="02020603050405020304" pitchFamily="18" charset="0"/>
            </a:endParaRPr>
          </a:p>
        </p:txBody>
      </p:sp>
      <p:cxnSp>
        <p:nvCxnSpPr>
          <p:cNvPr id="7" name="Straight Connector 6"/>
          <p:cNvCxnSpPr/>
          <p:nvPr/>
        </p:nvCxnSpPr>
        <p:spPr>
          <a:xfrm flipV="1">
            <a:off x="1513032" y="4619812"/>
            <a:ext cx="9144000" cy="1929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nvGraphicFramePr>
        <p:xfrm>
          <a:off x="1524002" y="1824318"/>
          <a:ext cx="9144000" cy="3262794"/>
        </p:xfrm>
        <a:graphic>
          <a:graphicData uri="http://schemas.openxmlformats.org/drawingml/2006/table">
            <a:tbl>
              <a:tblPr firstRow="1" bandRow="1">
                <a:tableStyleId>{2D5ABB26-0587-4C30-8999-92F81FD0307C}</a:tableStyleId>
              </a:tblPr>
              <a:tblGrid>
                <a:gridCol w="4417018">
                  <a:extLst>
                    <a:ext uri="{9D8B030D-6E8A-4147-A177-3AD203B41FA5}">
                      <a16:colId xmlns:a16="http://schemas.microsoft.com/office/drawing/2014/main" val="20000"/>
                    </a:ext>
                  </a:extLst>
                </a:gridCol>
                <a:gridCol w="4726982">
                  <a:extLst>
                    <a:ext uri="{9D8B030D-6E8A-4147-A177-3AD203B41FA5}">
                      <a16:colId xmlns:a16="http://schemas.microsoft.com/office/drawing/2014/main" val="20001"/>
                    </a:ext>
                  </a:extLst>
                </a:gridCol>
              </a:tblGrid>
              <a:tr h="90059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b="0" dirty="0">
                        <a:solidFill>
                          <a:schemeClr val="tx1">
                            <a:lumMod val="85000"/>
                          </a:schemeClr>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300" b="0" dirty="0">
                          <a:solidFill>
                            <a:schemeClr val="tx1">
                              <a:lumMod val="85000"/>
                            </a:schemeClr>
                          </a:solidFill>
                          <a:latin typeface="Times New Roman" panose="02020603050405020304" pitchFamily="18" charset="0"/>
                          <a:cs typeface="Times New Roman" panose="02020603050405020304" pitchFamily="18" charset="0"/>
                        </a:rPr>
                        <a:t> </a:t>
                      </a:r>
                      <a:r>
                        <a:rPr lang="en-US" sz="2300" b="1" dirty="0">
                          <a:solidFill>
                            <a:schemeClr val="tx1">
                              <a:lumMod val="85000"/>
                            </a:schemeClr>
                          </a:solidFill>
                          <a:latin typeface="Times New Roman" panose="02020603050405020304" pitchFamily="18" charset="0"/>
                          <a:cs typeface="Times New Roman" panose="02020603050405020304" pitchFamily="18" charset="0"/>
                        </a:rPr>
                        <a:t>Shawneequa L. Callier, JD, MA </a:t>
                      </a:r>
                    </a:p>
                  </a:txBody>
                  <a:tcPr/>
                </a:tc>
                <a:tc hMerge="1">
                  <a:txBody>
                    <a:bodyPr/>
                    <a:lstStyle/>
                    <a:p>
                      <a:endParaRPr lang="en-US" dirty="0"/>
                    </a:p>
                  </a:txBody>
                  <a:tcPr/>
                </a:tc>
                <a:extLst>
                  <a:ext uri="{0D108BD9-81ED-4DB2-BD59-A6C34878D82A}">
                    <a16:rowId xmlns:a16="http://schemas.microsoft.com/office/drawing/2014/main" val="10000"/>
                  </a:ext>
                </a:extLst>
              </a:tr>
              <a:tr h="1920240">
                <a:tc>
                  <a:txBody>
                    <a:bodyPr/>
                    <a:lstStyle/>
                    <a:p>
                      <a:pPr marL="0" indent="0" algn="r" fontAlgn="auto">
                        <a:spcAft>
                          <a:spcPts val="0"/>
                        </a:spcAft>
                        <a:buNone/>
                        <a:defRPr/>
                      </a:pPr>
                      <a:r>
                        <a:rPr lang="en-US" sz="2000" b="0" dirty="0">
                          <a:solidFill>
                            <a:schemeClr val="tx1">
                              <a:lumMod val="85000"/>
                            </a:schemeClr>
                          </a:solidFill>
                          <a:latin typeface="Times New Roman" panose="02020603050405020304" pitchFamily="18" charset="0"/>
                          <a:cs typeface="Times New Roman" panose="02020603050405020304" pitchFamily="18" charset="0"/>
                        </a:rPr>
                        <a:t>Associate Professor</a:t>
                      </a:r>
                    </a:p>
                    <a:p>
                      <a:pPr marL="0" indent="0" algn="r" fontAlgn="auto">
                        <a:spcAft>
                          <a:spcPts val="0"/>
                        </a:spcAft>
                        <a:buNone/>
                        <a:defRPr/>
                      </a:pPr>
                      <a:r>
                        <a:rPr lang="en-US" sz="2000" b="0" dirty="0">
                          <a:solidFill>
                            <a:schemeClr val="tx1">
                              <a:lumMod val="85000"/>
                            </a:schemeClr>
                          </a:solidFill>
                          <a:latin typeface="Times New Roman" panose="02020603050405020304" pitchFamily="18" charset="0"/>
                          <a:cs typeface="Times New Roman" panose="02020603050405020304" pitchFamily="18" charset="0"/>
                        </a:rPr>
                        <a:t>Clinical Research and Leadership</a:t>
                      </a:r>
                    </a:p>
                    <a:p>
                      <a:pPr marL="0" indent="0" algn="r" fontAlgn="auto">
                        <a:spcAft>
                          <a:spcPts val="0"/>
                        </a:spcAft>
                        <a:buNone/>
                        <a:defRPr/>
                      </a:pPr>
                      <a:r>
                        <a:rPr lang="en-US" sz="2000" b="0" dirty="0">
                          <a:solidFill>
                            <a:schemeClr val="tx1">
                              <a:lumMod val="85000"/>
                            </a:schemeClr>
                          </a:solidFill>
                          <a:latin typeface="Times New Roman" panose="02020603050405020304" pitchFamily="18" charset="0"/>
                          <a:cs typeface="Times New Roman" panose="02020603050405020304" pitchFamily="18" charset="0"/>
                        </a:rPr>
                        <a:t>School of Medicine and Health Sciences</a:t>
                      </a:r>
                    </a:p>
                    <a:p>
                      <a:pPr marL="0" indent="0" algn="r" fontAlgn="auto">
                        <a:spcAft>
                          <a:spcPts val="0"/>
                        </a:spcAft>
                        <a:buNone/>
                        <a:defRPr/>
                      </a:pPr>
                      <a:r>
                        <a:rPr lang="en-US" sz="2000" b="0" dirty="0">
                          <a:solidFill>
                            <a:schemeClr val="tx1">
                              <a:lumMod val="85000"/>
                            </a:schemeClr>
                          </a:solidFill>
                          <a:latin typeface="Times New Roman" panose="02020603050405020304" pitchFamily="18" charset="0"/>
                          <a:cs typeface="Times New Roman" panose="02020603050405020304" pitchFamily="18" charset="0"/>
                        </a:rPr>
                        <a:t>George Washington University</a:t>
                      </a:r>
                    </a:p>
                  </a:txBody>
                  <a:tcPr/>
                </a:tc>
                <a:tc>
                  <a:txBody>
                    <a:bodyPr/>
                    <a:lstStyle/>
                    <a:p>
                      <a:pPr marL="0" indent="0" algn="l" fontAlgn="auto">
                        <a:spcAft>
                          <a:spcPts val="0"/>
                        </a:spcAft>
                        <a:buNone/>
                        <a:defRPr/>
                      </a:pPr>
                      <a:r>
                        <a:rPr lang="en-US" sz="2000" b="0" dirty="0">
                          <a:solidFill>
                            <a:schemeClr val="tx1">
                              <a:lumMod val="85000"/>
                            </a:schemeClr>
                          </a:solidFill>
                          <a:latin typeface="Times New Roman" panose="02020603050405020304" pitchFamily="18" charset="0"/>
                          <a:cs typeface="Times New Roman" panose="02020603050405020304" pitchFamily="18" charset="0"/>
                        </a:rPr>
                        <a:t>Special Volunteer</a:t>
                      </a:r>
                    </a:p>
                    <a:p>
                      <a:pPr marL="0" indent="0" algn="l" fontAlgn="auto">
                        <a:spcAft>
                          <a:spcPts val="0"/>
                        </a:spcAft>
                        <a:buNone/>
                        <a:defRPr/>
                      </a:pPr>
                      <a:r>
                        <a:rPr lang="en-US" sz="2000" b="0" dirty="0">
                          <a:solidFill>
                            <a:schemeClr val="tx1">
                              <a:lumMod val="85000"/>
                            </a:schemeClr>
                          </a:solidFill>
                          <a:latin typeface="Times New Roman" panose="02020603050405020304" pitchFamily="18" charset="0"/>
                          <a:cs typeface="Times New Roman" panose="02020603050405020304" pitchFamily="18" charset="0"/>
                        </a:rPr>
                        <a:t>Center for Research on Genomics </a:t>
                      </a:r>
                    </a:p>
                    <a:p>
                      <a:pPr marL="0" indent="0" algn="l" fontAlgn="auto">
                        <a:spcAft>
                          <a:spcPts val="0"/>
                        </a:spcAft>
                        <a:buNone/>
                        <a:defRPr/>
                      </a:pPr>
                      <a:r>
                        <a:rPr lang="en-US" sz="2000" b="0" dirty="0">
                          <a:solidFill>
                            <a:schemeClr val="tx1">
                              <a:lumMod val="85000"/>
                            </a:schemeClr>
                          </a:solidFill>
                          <a:latin typeface="Times New Roman" panose="02020603050405020304" pitchFamily="18" charset="0"/>
                          <a:cs typeface="Times New Roman" panose="02020603050405020304" pitchFamily="18" charset="0"/>
                        </a:rPr>
                        <a:t>  &amp; Global Health </a:t>
                      </a:r>
                    </a:p>
                    <a:p>
                      <a:pPr marL="0" indent="0" algn="l" fontAlgn="auto">
                        <a:spcAft>
                          <a:spcPts val="0"/>
                        </a:spcAft>
                        <a:buNone/>
                        <a:defRPr/>
                      </a:pPr>
                      <a:r>
                        <a:rPr lang="en-US" sz="2000" b="0" dirty="0">
                          <a:solidFill>
                            <a:schemeClr val="tx1">
                              <a:lumMod val="85000"/>
                            </a:schemeClr>
                          </a:solidFill>
                          <a:latin typeface="Times New Roman" panose="02020603050405020304" pitchFamily="18" charset="0"/>
                          <a:cs typeface="Times New Roman" panose="02020603050405020304" pitchFamily="18" charset="0"/>
                        </a:rPr>
                        <a:t>National Human Genome Research Institute </a:t>
                      </a:r>
                    </a:p>
                    <a:p>
                      <a:pPr marL="0" indent="0" algn="l" fontAlgn="auto">
                        <a:spcAft>
                          <a:spcPts val="0"/>
                        </a:spcAft>
                        <a:buNone/>
                        <a:defRPr/>
                      </a:pPr>
                      <a:r>
                        <a:rPr lang="en-US" sz="2000" b="0" dirty="0">
                          <a:solidFill>
                            <a:schemeClr val="tx1">
                              <a:lumMod val="85000"/>
                            </a:schemeClr>
                          </a:solidFill>
                          <a:latin typeface="Times New Roman" panose="02020603050405020304" pitchFamily="18" charset="0"/>
                          <a:cs typeface="Times New Roman" panose="02020603050405020304" pitchFamily="18" charset="0"/>
                        </a:rPr>
                        <a:t>National Institutes of Health </a:t>
                      </a:r>
                    </a:p>
                    <a:p>
                      <a:pPr marL="0" indent="0" algn="l" fontAlgn="auto">
                        <a:spcAft>
                          <a:spcPts val="0"/>
                        </a:spcAft>
                        <a:buNone/>
                        <a:defRPr/>
                      </a:pPr>
                      <a:endParaRPr lang="en-US" sz="2000" b="0" dirty="0">
                        <a:solidFill>
                          <a:schemeClr val="tx1">
                            <a:lumMod val="8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41960">
                <a:tc gridSpan="2">
                  <a:txBody>
                    <a:bodyPr/>
                    <a:lstStyle/>
                    <a:p>
                      <a:pPr algn="ctr"/>
                      <a:endParaRPr lang="en-US" sz="2300" b="0" dirty="0">
                        <a:solidFill>
                          <a:schemeClr val="tx1">
                            <a:lumMod val="85000"/>
                          </a:schemeClr>
                        </a:solidFill>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sp>
        <p:nvSpPr>
          <p:cNvPr id="3" name="Rectangle 2"/>
          <p:cNvSpPr/>
          <p:nvPr/>
        </p:nvSpPr>
        <p:spPr>
          <a:xfrm>
            <a:off x="3395813" y="5087112"/>
            <a:ext cx="5378460" cy="1561005"/>
          </a:xfrm>
          <a:prstGeom prst="rect">
            <a:avLst/>
          </a:prstGeom>
        </p:spPr>
        <p:txBody>
          <a:bodyPr wrap="none">
            <a:spAutoFit/>
          </a:bodyPr>
          <a:lstStyle/>
          <a:p>
            <a:pPr algn="ctr">
              <a:lnSpc>
                <a:spcPct val="107000"/>
              </a:lnSpc>
            </a:pPr>
            <a:r>
              <a:rPr lang="en-US" dirty="0">
                <a:solidFill>
                  <a:srgbClr val="222222"/>
                </a:solidFill>
                <a:ea typeface="Calibri" panose="020F0502020204030204" pitchFamily="34" charset="0"/>
                <a:cs typeface="Times New Roman" panose="02020603050405020304" pitchFamily="18" charset="0"/>
              </a:rPr>
              <a:t> </a:t>
            </a:r>
          </a:p>
          <a:p>
            <a:pPr algn="ctr">
              <a:lnSpc>
                <a:spcPct val="107000"/>
              </a:lnSpc>
            </a:pPr>
            <a:r>
              <a:rPr lang="en-US" dirty="0">
                <a:solidFill>
                  <a:srgbClr val="222222"/>
                </a:solidFill>
                <a:ea typeface="Calibri" panose="020F0502020204030204" pitchFamily="34" charset="0"/>
                <a:cs typeface="Times New Roman" panose="02020603050405020304" pitchFamily="18" charset="0"/>
              </a:rPr>
              <a:t>May 11, 2023</a:t>
            </a:r>
          </a:p>
          <a:p>
            <a:pPr algn="ctr">
              <a:lnSpc>
                <a:spcPct val="107000"/>
              </a:lnSpc>
            </a:pPr>
            <a:r>
              <a:rPr lang="en-US" dirty="0">
                <a:solidFill>
                  <a:srgbClr val="222222"/>
                </a:solidFill>
                <a:ea typeface="Calibri" panose="020F0502020204030204" pitchFamily="34" charset="0"/>
                <a:cs typeface="Times New Roman" panose="02020603050405020304" pitchFamily="18" charset="0"/>
              </a:rPr>
              <a:t>Personal Genetics Education Project</a:t>
            </a:r>
          </a:p>
          <a:p>
            <a:pPr algn="ctr">
              <a:lnSpc>
                <a:spcPct val="107000"/>
              </a:lnSpc>
            </a:pPr>
            <a:r>
              <a:rPr lang="en-US" dirty="0" err="1">
                <a:solidFill>
                  <a:srgbClr val="222222"/>
                </a:solidFill>
                <a:ea typeface="Calibri" panose="020F0502020204030204" pitchFamily="34" charset="0"/>
                <a:cs typeface="Times New Roman" panose="02020603050405020304" pitchFamily="18" charset="0"/>
              </a:rPr>
              <a:t>ELSIhub</a:t>
            </a:r>
            <a:r>
              <a:rPr lang="en-US" dirty="0">
                <a:solidFill>
                  <a:srgbClr val="222222"/>
                </a:solidFill>
                <a:ea typeface="Calibri" panose="020F0502020204030204" pitchFamily="34" charset="0"/>
                <a:cs typeface="Times New Roman" panose="02020603050405020304" pitchFamily="18" charset="0"/>
              </a:rPr>
              <a:t>, Center for ELSI Resources and Analysis </a:t>
            </a:r>
          </a:p>
          <a:p>
            <a:pPr algn="ctr">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235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295400" y="4673603"/>
            <a:ext cx="1752600"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Calibri" pitchFamily="34" charset="0"/>
                <a:cs typeface="Arial" pitchFamily="34" charset="0"/>
              </a:defRPr>
            </a:lvl1pPr>
            <a:lvl2pPr marL="742950" indent="-285750"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Calibri" pitchFamily="34" charset="0"/>
                <a:cs typeface="Arial" pitchFamily="34" charset="0"/>
              </a:defRPr>
            </a:lvl2pPr>
            <a:lvl3pPr marL="1143000" indent="-228600"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Calibri" pitchFamily="34" charset="0"/>
                <a:cs typeface="Arial" pitchFamily="34" charset="0"/>
              </a:defRPr>
            </a:lvl3pPr>
            <a:lvl4pPr marL="1600200" indent="-228600"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Calibri" pitchFamily="34" charset="0"/>
                <a:cs typeface="Arial" pitchFamily="34" charset="0"/>
              </a:defRPr>
            </a:lvl4pPr>
            <a:lvl5pPr marL="2057400" indent="-228600"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Calibri" pitchFamily="34" charset="0"/>
                <a:cs typeface="Arial" pitchFamily="34" charset="0"/>
              </a:defRPr>
            </a:lvl9pPr>
          </a:lstStyle>
          <a:p>
            <a:pPr eaLnBrk="1" fontAlgn="auto">
              <a:lnSpc>
                <a:spcPct val="97000"/>
              </a:lnSpc>
              <a:spcBef>
                <a:spcPts val="0"/>
              </a:spcBef>
              <a:spcAft>
                <a:spcPts val="0"/>
              </a:spcAft>
              <a:buClr>
                <a:srgbClr val="FFFFFF"/>
              </a:buClr>
              <a:buSzPct val="45000"/>
              <a:defRPr/>
            </a:pPr>
            <a:r>
              <a:rPr lang="en-GB" dirty="0">
                <a:solidFill>
                  <a:prstClr val="black"/>
                </a:solidFill>
                <a:latin typeface="Calibri Light" panose="020F0302020204030204"/>
              </a:rPr>
              <a:t>Figure 1. Variation in the HLA-B*5701 Locus in 11 HapMap Samples</a:t>
            </a:r>
          </a:p>
        </p:txBody>
      </p:sp>
      <p:pic>
        <p:nvPicPr>
          <p:cNvPr id="48133" name="Picture 5" descr="There are two graphs. One graph depicts the prevalence of Abacavir hypersensitivity reaction in different ethnicities in the U.S. population. Indian Americans have the highest prevalence. The second graph depicts the prevalence of Abacavir hypersensitivity reaction in different ethnicities in other world populations. Masai in Kinyawa, Kenya has the highest prevalence. "/>
          <p:cNvPicPr>
            <a:picLocks noChangeAspect="1"/>
          </p:cNvPicPr>
          <p:nvPr/>
        </p:nvPicPr>
        <p:blipFill>
          <a:blip r:embed="rId3"/>
          <a:srcRect/>
          <a:stretch>
            <a:fillRect/>
          </a:stretch>
        </p:blipFill>
        <p:spPr bwMode="auto">
          <a:xfrm>
            <a:off x="3222679" y="1617606"/>
            <a:ext cx="3440839" cy="4373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5"/>
          <p:cNvSpPr>
            <a:spLocks noChangeArrowheads="1"/>
          </p:cNvSpPr>
          <p:nvPr/>
        </p:nvSpPr>
        <p:spPr bwMode="auto">
          <a:xfrm>
            <a:off x="6456272" y="2120973"/>
            <a:ext cx="4625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en-US" dirty="0">
                <a:solidFill>
                  <a:prstClr val="black"/>
                </a:solidFill>
                <a:latin typeface="Calibri" panose="020F0502020204030204"/>
              </a:rPr>
              <a:t>Genetic Screening to Prevent Abacavir Hypersensitivity Reaction  </a:t>
            </a:r>
          </a:p>
        </p:txBody>
      </p:sp>
      <p:sp>
        <p:nvSpPr>
          <p:cNvPr id="21511" name="TextBox 3"/>
          <p:cNvSpPr txBox="1">
            <a:spLocks noChangeArrowheads="1"/>
          </p:cNvSpPr>
          <p:nvPr/>
        </p:nvSpPr>
        <p:spPr bwMode="auto">
          <a:xfrm>
            <a:off x="6690412" y="3047999"/>
            <a:ext cx="369250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buNone/>
            </a:pPr>
            <a:r>
              <a:rPr lang="en-US" sz="1800" dirty="0">
                <a:solidFill>
                  <a:prstClr val="black"/>
                </a:solidFill>
                <a:latin typeface="Arial" panose="020B0604020202020204" pitchFamily="34" charset="0"/>
                <a:cs typeface="Arial" panose="020B0604020202020204" pitchFamily="34" charset="0"/>
              </a:rPr>
              <a:t>Labels such as “Asian” “obscure biomedically relevant variation and could lead to less vigilance among physicians for AHS in susceptible patients.” </a:t>
            </a:r>
          </a:p>
          <a:p>
            <a:pPr eaLnBrk="1" fontAlgn="auto" hangingPunct="1">
              <a:spcBef>
                <a:spcPct val="0"/>
              </a:spcBef>
              <a:spcAft>
                <a:spcPts val="800"/>
              </a:spcAft>
            </a:pPr>
            <a:endParaRPr lang="en-US" altLang="en-US" sz="1800" dirty="0">
              <a:solidFill>
                <a:srgbClr val="C00000"/>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1755261" y="1405301"/>
            <a:ext cx="8787809" cy="0"/>
          </a:xfrm>
          <a:prstGeom prst="line">
            <a:avLst/>
          </a:prstGeom>
          <a:ln w="57150">
            <a:solidFill>
              <a:srgbClr val="CE8D78"/>
            </a:solidFill>
          </a:ln>
        </p:spPr>
        <p:style>
          <a:lnRef idx="1">
            <a:schemeClr val="accent3"/>
          </a:lnRef>
          <a:fillRef idx="0">
            <a:schemeClr val="accent3"/>
          </a:fillRef>
          <a:effectRef idx="0">
            <a:schemeClr val="accent3"/>
          </a:effectRef>
          <a:fontRef idx="minor">
            <a:schemeClr val="tx1"/>
          </a:fontRef>
        </p:style>
      </p:cxnSp>
      <p:grpSp>
        <p:nvGrpSpPr>
          <p:cNvPr id="5" name="Group 4">
            <a:extLst>
              <a:ext uri="{FF2B5EF4-FFF2-40B4-BE49-F238E27FC236}">
                <a16:creationId xmlns:a16="http://schemas.microsoft.com/office/drawing/2014/main" id="{5074B883-B3C6-4164-B6F6-C82C33DDA786}"/>
              </a:ext>
            </a:extLst>
          </p:cNvPr>
          <p:cNvGrpSpPr/>
          <p:nvPr/>
        </p:nvGrpSpPr>
        <p:grpSpPr>
          <a:xfrm>
            <a:off x="1755261" y="434246"/>
            <a:ext cx="4849995" cy="956696"/>
            <a:chOff x="2519796" y="32924"/>
            <a:chExt cx="6855660" cy="1518075"/>
          </a:xfrm>
        </p:grpSpPr>
        <p:pic>
          <p:nvPicPr>
            <p:cNvPr id="2" name="Picture 1" descr="Authors of the article &quot;Ancestry and Disease in the Age of Genomic Medicine.&quot;"/>
            <p:cNvPicPr>
              <a:picLocks noChangeAspect="1"/>
            </p:cNvPicPr>
            <p:nvPr/>
          </p:nvPicPr>
          <p:blipFill rotWithShape="1">
            <a:blip r:embed="rId4"/>
            <a:srcRect l="9025" t="53815" r="71982" b="43238"/>
            <a:stretch/>
          </p:blipFill>
          <p:spPr>
            <a:xfrm>
              <a:off x="2519796" y="964947"/>
              <a:ext cx="6368143" cy="336884"/>
            </a:xfrm>
            <a:prstGeom prst="rect">
              <a:avLst/>
            </a:prstGeom>
          </p:spPr>
        </p:pic>
        <p:pic>
          <p:nvPicPr>
            <p:cNvPr id="9" name="Picture 8" descr="Title for an project called &quot;Ancestry and Disease in the Age of Genomic Medicine.&quot;"/>
            <p:cNvPicPr>
              <a:picLocks noChangeAspect="1"/>
            </p:cNvPicPr>
            <p:nvPr/>
          </p:nvPicPr>
          <p:blipFill rotWithShape="1">
            <a:blip r:embed="rId4"/>
            <a:srcRect l="9025" t="42858" r="71982" b="48722"/>
            <a:stretch/>
          </p:blipFill>
          <p:spPr>
            <a:xfrm>
              <a:off x="2714364" y="32924"/>
              <a:ext cx="6368142" cy="962474"/>
            </a:xfrm>
            <a:prstGeom prst="rect">
              <a:avLst/>
            </a:prstGeom>
          </p:spPr>
        </p:pic>
        <p:sp>
          <p:nvSpPr>
            <p:cNvPr id="3" name="TextBox 2"/>
            <p:cNvSpPr txBox="1"/>
            <p:nvPr/>
          </p:nvSpPr>
          <p:spPr>
            <a:xfrm>
              <a:off x="8452778" y="964947"/>
              <a:ext cx="922678" cy="586052"/>
            </a:xfrm>
            <a:prstGeom prst="rect">
              <a:avLst/>
            </a:prstGeom>
            <a:noFill/>
          </p:spPr>
          <p:txBody>
            <a:bodyPr wrap="none" rtlCol="0">
              <a:spAutoFit/>
            </a:bodyPr>
            <a:lstStyle/>
            <a:p>
              <a:pPr fontAlgn="auto">
                <a:spcBef>
                  <a:spcPts val="0"/>
                </a:spcBef>
                <a:spcAft>
                  <a:spcPts val="0"/>
                </a:spcAft>
              </a:pPr>
              <a:r>
                <a:rPr lang="en-US" i="1" dirty="0">
                  <a:solidFill>
                    <a:prstClr val="black"/>
                  </a:solidFill>
                  <a:latin typeface="Calibri" panose="020F0502020204030204"/>
                </a:rPr>
                <a:t>2010</a:t>
              </a:r>
            </a:p>
          </p:txBody>
        </p:sp>
      </p:grpSp>
      <p:pic>
        <p:nvPicPr>
          <p:cNvPr id="14" name="Picture 2" descr="Logo for The New England Journal of Medic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3850" y="617978"/>
            <a:ext cx="3009065" cy="50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51832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Picture 3" descr="This is Figure 3. It is a map of the region covered by medical evidence relied upon by the Food and Drug Administration (FDA) for pharmacogenomic warning for carbamazepine. This area, shown in red, is only composed of France and Germany. "/>
          <p:cNvPicPr>
            <a:picLocks noChangeAspect="1"/>
          </p:cNvPicPr>
          <p:nvPr/>
        </p:nvPicPr>
        <p:blipFill>
          <a:blip r:embed="rId3"/>
          <a:stretch>
            <a:fillRect/>
          </a:stretch>
        </p:blipFill>
        <p:spPr>
          <a:xfrm>
            <a:off x="0" y="304800"/>
            <a:ext cx="11273577" cy="5390148"/>
          </a:xfrm>
          <a:prstGeom prst="rect">
            <a:avLst/>
          </a:prstGeom>
          <a:ln w="12700">
            <a:miter lim="400000"/>
          </a:ln>
        </p:spPr>
      </p:pic>
      <p:pic>
        <p:nvPicPr>
          <p:cNvPr id="320" name="Picture 1" descr="This is a reference for Figure 3. It reads: Payne PW. Ancestry-based pharmacogenomics, adverse reactions and carbemazepine: is the FDA warning correct?. The pharmacogenomics journal."/>
          <p:cNvPicPr>
            <a:picLocks noChangeAspect="1"/>
          </p:cNvPicPr>
          <p:nvPr/>
        </p:nvPicPr>
        <p:blipFill>
          <a:blip r:embed="rId4"/>
          <a:stretch>
            <a:fillRect/>
          </a:stretch>
        </p:blipFill>
        <p:spPr>
          <a:xfrm>
            <a:off x="3276600" y="5257800"/>
            <a:ext cx="4906182" cy="1042507"/>
          </a:xfrm>
          <a:prstGeom prst="rect">
            <a:avLst/>
          </a:prstGeom>
          <a:ln w="12700">
            <a:miter lim="400000"/>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D7310B-5D02-4821-8748-501F446CCFB7}"/>
              </a:ext>
            </a:extLst>
          </p:cNvPr>
          <p:cNvSpPr>
            <a:spLocks noGrp="1"/>
          </p:cNvSpPr>
          <p:nvPr>
            <p:ph type="sldNum" sz="quarter" idx="12"/>
          </p:nvPr>
        </p:nvSpPr>
        <p:spPr/>
        <p:txBody>
          <a:bodyPr/>
          <a:lstStyle/>
          <a:p>
            <a:fld id="{6E2D2B3B-882E-40F3-A32F-6DD516915044}" type="slidenum">
              <a:rPr lang="en-US" smtClean="0">
                <a:solidFill>
                  <a:srgbClr val="464653"/>
                </a:solidFill>
              </a:rPr>
              <a:pPr/>
              <a:t>12</a:t>
            </a:fld>
            <a:endParaRPr lang="en-US">
              <a:solidFill>
                <a:srgbClr val="464653"/>
              </a:solidFill>
            </a:endParaRPr>
          </a:p>
        </p:txBody>
      </p:sp>
      <p:graphicFrame>
        <p:nvGraphicFramePr>
          <p:cNvPr id="10" name="Content Placeholder 9">
            <a:extLst>
              <a:ext uri="{FF2B5EF4-FFF2-40B4-BE49-F238E27FC236}">
                <a16:creationId xmlns:a16="http://schemas.microsoft.com/office/drawing/2014/main" id="{C64464EF-A867-4ECF-93D2-93E8EB989159}"/>
              </a:ext>
            </a:extLst>
          </p:cNvPr>
          <p:cNvGraphicFramePr>
            <a:graphicFrameLocks noGrp="1"/>
          </p:cNvGraphicFramePr>
          <p:nvPr>
            <p:ph sz="half" idx="4294967295"/>
            <p:extLst>
              <p:ext uri="{D42A27DB-BD31-4B8C-83A1-F6EECF244321}">
                <p14:modId xmlns:p14="http://schemas.microsoft.com/office/powerpoint/2010/main" val="3438971513"/>
              </p:ext>
            </p:extLst>
          </p:nvPr>
        </p:nvGraphicFramePr>
        <p:xfrm>
          <a:off x="5715000" y="657225"/>
          <a:ext cx="5826125"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Content Placeholder 7" descr="Cover of a book titled &quot;Addressing Sickle Cell Disease: A Strategic Plan and Blueprint For Action.&quot; It was published by The National Academies of Sciences, Engineering, and Medicine. The book is labeled as a consensus study report. ">
            <a:extLst>
              <a:ext uri="{FF2B5EF4-FFF2-40B4-BE49-F238E27FC236}">
                <a16:creationId xmlns:a16="http://schemas.microsoft.com/office/drawing/2014/main" id="{6D5D6063-DA77-45AA-8173-E0D3F92FBE9A}"/>
              </a:ext>
            </a:extLst>
          </p:cNvPr>
          <p:cNvPicPr>
            <a:picLocks noGrp="1" noChangeAspect="1"/>
          </p:cNvPicPr>
          <p:nvPr>
            <p:ph sz="half" idx="4294967295"/>
          </p:nvPr>
        </p:nvPicPr>
        <p:blipFill>
          <a:blip r:embed="rId8"/>
          <a:stretch>
            <a:fillRect/>
          </a:stretch>
        </p:blipFill>
        <p:spPr>
          <a:xfrm>
            <a:off x="2590800" y="1203325"/>
            <a:ext cx="2944813" cy="4051300"/>
          </a:xfrm>
          <a:prstGeom prst="rect">
            <a:avLst/>
          </a:prstGeom>
        </p:spPr>
      </p:pic>
      <p:sp>
        <p:nvSpPr>
          <p:cNvPr id="9" name="Rectangle 8">
            <a:extLst>
              <a:ext uri="{FF2B5EF4-FFF2-40B4-BE49-F238E27FC236}">
                <a16:creationId xmlns:a16="http://schemas.microsoft.com/office/drawing/2014/main" id="{CA23CB36-9B9C-42A2-86B8-4A1DB41A073F}"/>
              </a:ext>
            </a:extLst>
          </p:cNvPr>
          <p:cNvSpPr/>
          <p:nvPr/>
        </p:nvSpPr>
        <p:spPr>
          <a:xfrm>
            <a:off x="1905000" y="6349961"/>
            <a:ext cx="9677400" cy="584775"/>
          </a:xfrm>
          <a:prstGeom prst="rect">
            <a:avLst/>
          </a:prstGeom>
        </p:spPr>
        <p:txBody>
          <a:bodyPr wrap="square">
            <a:spAutoFit/>
          </a:bodyPr>
          <a:lstStyle/>
          <a:p>
            <a:r>
              <a:rPr lang="en-US" sz="1600" u="sng" dirty="0">
                <a:latin typeface="Sabon-Roman"/>
              </a:rPr>
              <a:t>See also</a:t>
            </a:r>
            <a:r>
              <a:rPr lang="en-US" sz="1600" dirty="0">
                <a:latin typeface="Sabon-Roman"/>
              </a:rPr>
              <a:t>: </a:t>
            </a:r>
            <a:r>
              <a:rPr lang="en-US" sz="1600" dirty="0" err="1">
                <a:latin typeface="Sabon-Roman"/>
              </a:rPr>
              <a:t>Wailoo</a:t>
            </a:r>
            <a:r>
              <a:rPr lang="en-US" sz="1600" dirty="0">
                <a:latin typeface="Sabon-Roman"/>
              </a:rPr>
              <a:t>, K. 2001. </a:t>
            </a:r>
            <a:r>
              <a:rPr lang="en-US" sz="1600" i="1" dirty="0">
                <a:latin typeface="Sabon-Italic"/>
              </a:rPr>
              <a:t>Dying in the city of the blues: Sickle cell anemia and the politics of race and</a:t>
            </a:r>
          </a:p>
          <a:p>
            <a:r>
              <a:rPr lang="en-US" sz="1600" i="1" dirty="0">
                <a:latin typeface="Sabon-Italic"/>
              </a:rPr>
              <a:t>health</a:t>
            </a:r>
            <a:r>
              <a:rPr lang="en-US" sz="1600" dirty="0">
                <a:latin typeface="Sabon-Roman"/>
              </a:rPr>
              <a:t>. Chapel Hill, NC: University of North Carolina Press.</a:t>
            </a:r>
            <a:endParaRPr lang="en-US" sz="1600" dirty="0"/>
          </a:p>
        </p:txBody>
      </p:sp>
    </p:spTree>
    <p:extLst>
      <p:ext uri="{BB962C8B-B14F-4D97-AF65-F5344CB8AC3E}">
        <p14:creationId xmlns:p14="http://schemas.microsoft.com/office/powerpoint/2010/main" val="1495832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5349FE-3D42-479F-A1C2-4161DE671B8A}"/>
              </a:ext>
            </a:extLst>
          </p:cNvPr>
          <p:cNvSpPr>
            <a:spLocks noGrp="1"/>
          </p:cNvSpPr>
          <p:nvPr>
            <p:ph type="sldNum" sz="quarter" idx="12"/>
          </p:nvPr>
        </p:nvSpPr>
        <p:spPr/>
        <p:txBody>
          <a:bodyPr/>
          <a:lstStyle/>
          <a:p>
            <a:fld id="{A59FB69D-9E19-4FB8-BEAE-20F88589C44A}" type="slidenum">
              <a:rPr lang="en-US" smtClean="0"/>
              <a:pPr/>
              <a:t>13</a:t>
            </a:fld>
            <a:endParaRPr lang="en-US" dirty="0"/>
          </a:p>
        </p:txBody>
      </p:sp>
      <p:sp>
        <p:nvSpPr>
          <p:cNvPr id="4" name="Content Placeholder 3">
            <a:extLst>
              <a:ext uri="{FF2B5EF4-FFF2-40B4-BE49-F238E27FC236}">
                <a16:creationId xmlns:a16="http://schemas.microsoft.com/office/drawing/2014/main" id="{9CFDFF18-87E1-4719-83EB-FAD4B69F44FB}"/>
              </a:ext>
            </a:extLst>
          </p:cNvPr>
          <p:cNvSpPr>
            <a:spLocks noGrp="1"/>
          </p:cNvSpPr>
          <p:nvPr>
            <p:ph sz="half" idx="4294967295"/>
          </p:nvPr>
        </p:nvSpPr>
        <p:spPr>
          <a:xfrm>
            <a:off x="1342247" y="3671047"/>
            <a:ext cx="4072353" cy="1295400"/>
          </a:xfrm>
        </p:spPr>
        <p:txBody>
          <a:bodyPr>
            <a:normAutofit fontScale="85000" lnSpcReduction="10000"/>
          </a:bodyPr>
          <a:lstStyle/>
          <a:p>
            <a:pPr marL="0" indent="0" algn="ctr">
              <a:buNone/>
            </a:pPr>
            <a:r>
              <a:rPr lang="en-US" sz="1800" dirty="0"/>
              <a:t>“But when you look at life expectancy in the aggregate, always comparing it to white people, you miss the diversity of those places that are winning, that are actually taking charge in spite of that constant - of racism that is a pall across the country.” –Andre Perry (NPR Interview, 2022)</a:t>
            </a:r>
          </a:p>
        </p:txBody>
      </p:sp>
      <p:pic>
        <p:nvPicPr>
          <p:cNvPr id="6" name="Content Placeholder 5" descr="Image titled &quot;The Black Progress Index&quot; that includes to sets of diagrams. The first one shows the predicted Black life expectancy (74.5 years) vs. the actual Black life expectancy (74.4 years). The second one displays the factors that add or subtract years from predicted Black life expectancy. ">
            <a:extLst>
              <a:ext uri="{FF2B5EF4-FFF2-40B4-BE49-F238E27FC236}">
                <a16:creationId xmlns:a16="http://schemas.microsoft.com/office/drawing/2014/main" id="{5BE1225E-4766-4429-AD83-8B1D858ECEBD}"/>
              </a:ext>
            </a:extLst>
          </p:cNvPr>
          <p:cNvPicPr>
            <a:picLocks noGrp="1" noChangeAspect="1"/>
          </p:cNvPicPr>
          <p:nvPr>
            <p:ph idx="4294967295"/>
          </p:nvPr>
        </p:nvPicPr>
        <p:blipFill>
          <a:blip r:embed="rId3"/>
          <a:stretch>
            <a:fillRect/>
          </a:stretch>
        </p:blipFill>
        <p:spPr>
          <a:xfrm>
            <a:off x="1130524" y="1337813"/>
            <a:ext cx="4495800" cy="2077740"/>
          </a:xfrm>
          <a:prstGeom prst="rect">
            <a:avLst/>
          </a:prstGeom>
        </p:spPr>
      </p:pic>
      <p:pic>
        <p:nvPicPr>
          <p:cNvPr id="10" name="Picture 9" descr="Diagram that uses different numbers of animated humans to illustrate the proportions of the different places where Asian Americans trace their heritage to. The different categories for these Asian Americans are Southeast Asian, South Asian, East Asian, Pacific Islander, and Other Asian. Each group has its own representative color and a number of humans proportional to its percentage in the aforementioned statistic. ">
            <a:extLst>
              <a:ext uri="{FF2B5EF4-FFF2-40B4-BE49-F238E27FC236}">
                <a16:creationId xmlns:a16="http://schemas.microsoft.com/office/drawing/2014/main" id="{74E8E53F-1381-4918-AFDF-CAA17B7534F4}"/>
              </a:ext>
            </a:extLst>
          </p:cNvPr>
          <p:cNvPicPr>
            <a:picLocks noChangeAspect="1"/>
          </p:cNvPicPr>
          <p:nvPr/>
        </p:nvPicPr>
        <p:blipFill rotWithShape="1">
          <a:blip r:embed="rId4"/>
          <a:srcRect b="9546"/>
          <a:stretch/>
        </p:blipFill>
        <p:spPr>
          <a:xfrm>
            <a:off x="6539753" y="1319884"/>
            <a:ext cx="3900504" cy="3928782"/>
          </a:xfrm>
          <a:prstGeom prst="rect">
            <a:avLst/>
          </a:prstGeom>
        </p:spPr>
      </p:pic>
      <p:pic>
        <p:nvPicPr>
          <p:cNvPr id="11" name="Picture 10">
            <a:extLst>
              <a:ext uri="{FF2B5EF4-FFF2-40B4-BE49-F238E27FC236}">
                <a16:creationId xmlns:a16="http://schemas.microsoft.com/office/drawing/2014/main" id="{A337EFC8-5D7F-4A72-BC61-A0C265C38139}"/>
              </a:ext>
            </a:extLst>
          </p:cNvPr>
          <p:cNvPicPr>
            <a:picLocks noChangeAspect="1"/>
          </p:cNvPicPr>
          <p:nvPr/>
        </p:nvPicPr>
        <p:blipFill>
          <a:blip r:embed="rId5"/>
          <a:stretch>
            <a:fillRect/>
          </a:stretch>
        </p:blipFill>
        <p:spPr>
          <a:xfrm>
            <a:off x="6539753" y="5181600"/>
            <a:ext cx="4862625" cy="914400"/>
          </a:xfrm>
          <a:prstGeom prst="rect">
            <a:avLst/>
          </a:prstGeom>
        </p:spPr>
      </p:pic>
      <p:pic>
        <p:nvPicPr>
          <p:cNvPr id="13" name="Picture 12" descr="Logo for npr. ">
            <a:extLst>
              <a:ext uri="{FF2B5EF4-FFF2-40B4-BE49-F238E27FC236}">
                <a16:creationId xmlns:a16="http://schemas.microsoft.com/office/drawing/2014/main" id="{503923CA-EF8F-4870-8234-14CCD684A711}"/>
              </a:ext>
            </a:extLst>
          </p:cNvPr>
          <p:cNvPicPr>
            <a:picLocks noChangeAspect="1"/>
          </p:cNvPicPr>
          <p:nvPr/>
        </p:nvPicPr>
        <p:blipFill>
          <a:blip r:embed="rId6"/>
          <a:stretch>
            <a:fillRect/>
          </a:stretch>
        </p:blipFill>
        <p:spPr>
          <a:xfrm>
            <a:off x="6746330" y="499444"/>
            <a:ext cx="1514686" cy="590632"/>
          </a:xfrm>
          <a:prstGeom prst="rect">
            <a:avLst/>
          </a:prstGeom>
        </p:spPr>
      </p:pic>
      <p:pic>
        <p:nvPicPr>
          <p:cNvPr id="14" name="Picture 13" descr="Title of an article called &quot;6 Charts That Dismantle The Trope of Asian Americans As A Model Minority.&quot; It was published on May 25th, 2021 at 10:16AM ET by Connie Hanzhang Jin. ">
            <a:extLst>
              <a:ext uri="{FF2B5EF4-FFF2-40B4-BE49-F238E27FC236}">
                <a16:creationId xmlns:a16="http://schemas.microsoft.com/office/drawing/2014/main" id="{A9014048-1ABC-43A0-8040-8B4654BA5D0E}"/>
              </a:ext>
            </a:extLst>
          </p:cNvPr>
          <p:cNvPicPr>
            <a:picLocks noChangeAspect="1"/>
          </p:cNvPicPr>
          <p:nvPr/>
        </p:nvPicPr>
        <p:blipFill>
          <a:blip r:embed="rId7"/>
          <a:stretch>
            <a:fillRect/>
          </a:stretch>
        </p:blipFill>
        <p:spPr>
          <a:xfrm>
            <a:off x="8261016" y="472550"/>
            <a:ext cx="2926976" cy="770257"/>
          </a:xfrm>
          <a:prstGeom prst="rect">
            <a:avLst/>
          </a:prstGeom>
        </p:spPr>
      </p:pic>
    </p:spTree>
    <p:extLst>
      <p:ext uri="{BB962C8B-B14F-4D97-AF65-F5344CB8AC3E}">
        <p14:creationId xmlns:p14="http://schemas.microsoft.com/office/powerpoint/2010/main" val="1662421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9F60D5-C40C-4579-84EF-1FD3B9319F07}"/>
              </a:ext>
            </a:extLst>
          </p:cNvPr>
          <p:cNvSpPr>
            <a:spLocks noGrp="1"/>
          </p:cNvSpPr>
          <p:nvPr>
            <p:ph type="sldNum" sz="quarter" idx="12"/>
          </p:nvPr>
        </p:nvSpPr>
        <p:spPr/>
        <p:txBody>
          <a:bodyPr/>
          <a:lstStyle/>
          <a:p>
            <a:fld id="{A59FB69D-9E19-4FB8-BEAE-20F88589C44A}" type="slidenum">
              <a:rPr lang="en-US" smtClean="0"/>
              <a:pPr/>
              <a:t>14</a:t>
            </a:fld>
            <a:endParaRPr lang="en-US" dirty="0"/>
          </a:p>
        </p:txBody>
      </p:sp>
      <p:pic>
        <p:nvPicPr>
          <p:cNvPr id="6" name="Picture 5" descr="Title of article called &quot;Racial purity is &quot;scientifically meaningless,&quot; say 8,000 geneticists.&quot; It was published on October 24, 2018. The article description says &quot;American geneticists take a stand against the misuse of their science by racists.&quot; There is also an image of a white supremacist male chugging a gallon of milk. ">
            <a:extLst>
              <a:ext uri="{FF2B5EF4-FFF2-40B4-BE49-F238E27FC236}">
                <a16:creationId xmlns:a16="http://schemas.microsoft.com/office/drawing/2014/main" id="{0618F880-6BDC-4687-82FB-62616244325E}"/>
              </a:ext>
            </a:extLst>
          </p:cNvPr>
          <p:cNvPicPr>
            <a:picLocks noChangeAspect="1"/>
          </p:cNvPicPr>
          <p:nvPr/>
        </p:nvPicPr>
        <p:blipFill>
          <a:blip r:embed="rId2"/>
          <a:stretch>
            <a:fillRect/>
          </a:stretch>
        </p:blipFill>
        <p:spPr>
          <a:xfrm>
            <a:off x="4648200" y="670395"/>
            <a:ext cx="5503942" cy="1343315"/>
          </a:xfrm>
          <a:prstGeom prst="rect">
            <a:avLst/>
          </a:prstGeom>
        </p:spPr>
      </p:pic>
      <p:pic>
        <p:nvPicPr>
          <p:cNvPr id="7" name="Picture 6" descr="Logo for Big Think.">
            <a:extLst>
              <a:ext uri="{FF2B5EF4-FFF2-40B4-BE49-F238E27FC236}">
                <a16:creationId xmlns:a16="http://schemas.microsoft.com/office/drawing/2014/main" id="{8525335C-9646-4ABF-8CA3-5FA24BA49DA3}"/>
              </a:ext>
            </a:extLst>
          </p:cNvPr>
          <p:cNvPicPr>
            <a:picLocks noChangeAspect="1"/>
          </p:cNvPicPr>
          <p:nvPr/>
        </p:nvPicPr>
        <p:blipFill>
          <a:blip r:embed="rId3"/>
          <a:stretch>
            <a:fillRect/>
          </a:stretch>
        </p:blipFill>
        <p:spPr>
          <a:xfrm>
            <a:off x="1848948" y="697237"/>
            <a:ext cx="2934109" cy="971686"/>
          </a:xfrm>
          <a:prstGeom prst="rect">
            <a:avLst/>
          </a:prstGeom>
        </p:spPr>
      </p:pic>
      <p:pic>
        <p:nvPicPr>
          <p:cNvPr id="8" name="Picture 7" descr="The cover of a book called &quot;Caste: The Origins of Our Discontents&quot; by Isabel Wilkerson. ">
            <a:extLst>
              <a:ext uri="{FF2B5EF4-FFF2-40B4-BE49-F238E27FC236}">
                <a16:creationId xmlns:a16="http://schemas.microsoft.com/office/drawing/2014/main" id="{3372D35E-90B6-4DF9-81C3-62E856B10B02}"/>
              </a:ext>
            </a:extLst>
          </p:cNvPr>
          <p:cNvPicPr>
            <a:picLocks noChangeAspect="1"/>
          </p:cNvPicPr>
          <p:nvPr/>
        </p:nvPicPr>
        <p:blipFill>
          <a:blip r:embed="rId4"/>
          <a:stretch>
            <a:fillRect/>
          </a:stretch>
        </p:blipFill>
        <p:spPr>
          <a:xfrm>
            <a:off x="1713198" y="2795719"/>
            <a:ext cx="1601725" cy="2462080"/>
          </a:xfrm>
          <a:prstGeom prst="rect">
            <a:avLst/>
          </a:prstGeom>
        </p:spPr>
      </p:pic>
      <p:sp>
        <p:nvSpPr>
          <p:cNvPr id="9" name="Rectangle 8">
            <a:extLst>
              <a:ext uri="{FF2B5EF4-FFF2-40B4-BE49-F238E27FC236}">
                <a16:creationId xmlns:a16="http://schemas.microsoft.com/office/drawing/2014/main" id="{E9EF96D9-EFF1-4B36-BBDB-2E6AF7AAD995}"/>
              </a:ext>
            </a:extLst>
          </p:cNvPr>
          <p:cNvSpPr/>
          <p:nvPr/>
        </p:nvSpPr>
        <p:spPr>
          <a:xfrm>
            <a:off x="3316002" y="2795719"/>
            <a:ext cx="7162800" cy="3046988"/>
          </a:xfrm>
          <a:prstGeom prst="rect">
            <a:avLst/>
          </a:prstGeom>
        </p:spPr>
        <p:txBody>
          <a:bodyPr wrap="square">
            <a:spAutoFit/>
          </a:bodyPr>
          <a:lstStyle/>
          <a:p>
            <a:pPr algn="ctr"/>
            <a:r>
              <a:rPr lang="en-US" sz="2400" dirty="0">
                <a:solidFill>
                  <a:srgbClr val="000000"/>
                </a:solidFill>
                <a:latin typeface="+mn-lt"/>
                <a:ea typeface="Calibri" panose="020F0502020204030204" pitchFamily="34" charset="0"/>
              </a:rPr>
              <a:t>“And, yes. Not one of us was here when this house was built. Our immediate ancestors may have had nothing to do with it, but here we are, the current occupants of a property with stress cracks and bowed walls and fissures built into the foundation. We are the heirs to whatever is right or wrong with it. We did not erect the uneven pillars or joists, but they are ours to deal with now.”</a:t>
            </a:r>
            <a:endParaRPr lang="en-US" sz="2400" dirty="0">
              <a:latin typeface="+mn-lt"/>
            </a:endParaRPr>
          </a:p>
        </p:txBody>
      </p:sp>
      <p:cxnSp>
        <p:nvCxnSpPr>
          <p:cNvPr id="11" name="Straight Arrow Connector 10">
            <a:extLst>
              <a:ext uri="{FF2B5EF4-FFF2-40B4-BE49-F238E27FC236}">
                <a16:creationId xmlns:a16="http://schemas.microsoft.com/office/drawing/2014/main" id="{1D2FADC5-0F38-4AF5-90DA-26622FBA739D}"/>
              </a:ext>
            </a:extLst>
          </p:cNvPr>
          <p:cNvCxnSpPr>
            <a:cxnSpLocks/>
          </p:cNvCxnSpPr>
          <p:nvPr/>
        </p:nvCxnSpPr>
        <p:spPr>
          <a:xfrm>
            <a:off x="1524000" y="2286000"/>
            <a:ext cx="9144000"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56043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40F86E-51DC-442E-A0EF-649C879C53E9}"/>
              </a:ext>
            </a:extLst>
          </p:cNvPr>
          <p:cNvSpPr>
            <a:spLocks noGrp="1"/>
          </p:cNvSpPr>
          <p:nvPr>
            <p:ph type="title"/>
          </p:nvPr>
        </p:nvSpPr>
        <p:spPr/>
        <p:txBody>
          <a:bodyPr/>
          <a:lstStyle/>
          <a:p>
            <a:br>
              <a:rPr lang="en-US" dirty="0"/>
            </a:br>
            <a:r>
              <a:rPr lang="en-US" dirty="0"/>
              <a:t>Acknowledgements</a:t>
            </a:r>
          </a:p>
        </p:txBody>
      </p:sp>
      <p:sp>
        <p:nvSpPr>
          <p:cNvPr id="4" name="Content Placeholder 3">
            <a:extLst>
              <a:ext uri="{FF2B5EF4-FFF2-40B4-BE49-F238E27FC236}">
                <a16:creationId xmlns:a16="http://schemas.microsoft.com/office/drawing/2014/main" id="{68626C2E-EEB9-4E97-BA0C-0E457878604B}"/>
              </a:ext>
            </a:extLst>
          </p:cNvPr>
          <p:cNvSpPr>
            <a:spLocks noGrp="1"/>
          </p:cNvSpPr>
          <p:nvPr>
            <p:ph idx="1"/>
          </p:nvPr>
        </p:nvSpPr>
        <p:spPr/>
        <p:txBody>
          <a:bodyPr/>
          <a:lstStyle/>
          <a:p>
            <a:r>
              <a:rPr lang="en-US" dirty="0"/>
              <a:t> </a:t>
            </a:r>
          </a:p>
        </p:txBody>
      </p:sp>
      <p:sp>
        <p:nvSpPr>
          <p:cNvPr id="2" name="Slide Number Placeholder 1">
            <a:extLst>
              <a:ext uri="{FF2B5EF4-FFF2-40B4-BE49-F238E27FC236}">
                <a16:creationId xmlns:a16="http://schemas.microsoft.com/office/drawing/2014/main" id="{D6504BDC-4FB1-477A-B0FC-9299D66EB2AB}"/>
              </a:ext>
            </a:extLst>
          </p:cNvPr>
          <p:cNvSpPr>
            <a:spLocks noGrp="1"/>
          </p:cNvSpPr>
          <p:nvPr>
            <p:ph type="sldNum" sz="quarter" idx="12"/>
          </p:nvPr>
        </p:nvSpPr>
        <p:spPr/>
        <p:txBody>
          <a:bodyPr/>
          <a:lstStyle/>
          <a:p>
            <a:fld id="{6E2D2B3B-882E-40F3-A32F-6DD516915044}" type="slidenum">
              <a:rPr lang="en-US" smtClean="0">
                <a:solidFill>
                  <a:srgbClr val="464653"/>
                </a:solidFill>
              </a:rPr>
              <a:pPr/>
              <a:t>15</a:t>
            </a:fld>
            <a:endParaRPr lang="en-US">
              <a:solidFill>
                <a:srgbClr val="464653"/>
              </a:solidFill>
            </a:endParaRPr>
          </a:p>
        </p:txBody>
      </p:sp>
      <p:pic>
        <p:nvPicPr>
          <p:cNvPr id="5" name="Picture 4" descr="Image of a Black toddler behind logo and name for &quot;Center for Research on Genomics and Global Health.&quot;">
            <a:extLst>
              <a:ext uri="{FF2B5EF4-FFF2-40B4-BE49-F238E27FC236}">
                <a16:creationId xmlns:a16="http://schemas.microsoft.com/office/drawing/2014/main" id="{09ECE80A-A8FD-4F6C-9014-3A2BE38879D8}"/>
              </a:ext>
            </a:extLst>
          </p:cNvPr>
          <p:cNvPicPr>
            <a:picLocks noChangeAspect="1"/>
          </p:cNvPicPr>
          <p:nvPr/>
        </p:nvPicPr>
        <p:blipFill rotWithShape="1">
          <a:blip r:embed="rId2"/>
          <a:srcRect b="2631"/>
          <a:stretch/>
        </p:blipFill>
        <p:spPr>
          <a:xfrm>
            <a:off x="3505200" y="2286001"/>
            <a:ext cx="4844532" cy="2819399"/>
          </a:xfrm>
          <a:prstGeom prst="rect">
            <a:avLst/>
          </a:prstGeom>
        </p:spPr>
      </p:pic>
      <p:pic>
        <p:nvPicPr>
          <p:cNvPr id="6" name="Picture 5" descr="Logo and name for National Human Genome Research Institute.">
            <a:extLst>
              <a:ext uri="{FF2B5EF4-FFF2-40B4-BE49-F238E27FC236}">
                <a16:creationId xmlns:a16="http://schemas.microsoft.com/office/drawing/2014/main" id="{220D7DFB-9BDC-4C56-ADE2-D8FAF7CFBDC7}"/>
              </a:ext>
            </a:extLst>
          </p:cNvPr>
          <p:cNvPicPr>
            <a:picLocks noChangeAspect="1"/>
          </p:cNvPicPr>
          <p:nvPr/>
        </p:nvPicPr>
        <p:blipFill>
          <a:blip r:embed="rId3"/>
          <a:stretch>
            <a:fillRect/>
          </a:stretch>
        </p:blipFill>
        <p:spPr>
          <a:xfrm>
            <a:off x="4038600" y="5164614"/>
            <a:ext cx="3496163" cy="762106"/>
          </a:xfrm>
          <a:prstGeom prst="rect">
            <a:avLst/>
          </a:prstGeom>
        </p:spPr>
      </p:pic>
    </p:spTree>
    <p:extLst>
      <p:ext uri="{BB962C8B-B14F-4D97-AF65-F5344CB8AC3E}">
        <p14:creationId xmlns:p14="http://schemas.microsoft.com/office/powerpoint/2010/main" val="334815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12ED81-35D3-42F0-A63C-2D4E1DC670E4}"/>
              </a:ext>
            </a:extLst>
          </p:cNvPr>
          <p:cNvSpPr>
            <a:spLocks noGrp="1"/>
          </p:cNvSpPr>
          <p:nvPr>
            <p:ph type="title"/>
          </p:nvPr>
        </p:nvSpPr>
        <p:spPr/>
        <p:txBody>
          <a:bodyPr>
            <a:normAutofit/>
          </a:bodyPr>
          <a:lstStyle/>
          <a:p>
            <a:br>
              <a:rPr lang="en-US" dirty="0"/>
            </a:br>
            <a:r>
              <a:rPr lang="en-US" dirty="0"/>
              <a:t>Disclaimers</a:t>
            </a:r>
          </a:p>
        </p:txBody>
      </p:sp>
      <p:sp>
        <p:nvSpPr>
          <p:cNvPr id="6" name="Content Placeholder 5">
            <a:extLst>
              <a:ext uri="{FF2B5EF4-FFF2-40B4-BE49-F238E27FC236}">
                <a16:creationId xmlns:a16="http://schemas.microsoft.com/office/drawing/2014/main" id="{4C4A4402-0273-4B29-9FB3-B40C8FB542DC}"/>
              </a:ext>
            </a:extLst>
          </p:cNvPr>
          <p:cNvSpPr>
            <a:spLocks noGrp="1"/>
          </p:cNvSpPr>
          <p:nvPr>
            <p:ph idx="1"/>
          </p:nvPr>
        </p:nvSpPr>
        <p:spPr/>
        <p:txBody>
          <a:bodyPr/>
          <a:lstStyle/>
          <a:p>
            <a:pPr indent="-457200">
              <a:buFont typeface="Wingdings" panose="05000000000000000000" pitchFamily="2" charset="2"/>
              <a:buChar char="Ø"/>
            </a:pPr>
            <a:r>
              <a:rPr lang="en-US" sz="2800" cap="none" dirty="0">
                <a:latin typeface="Arial" panose="020B0604020202020204" pitchFamily="34" charset="0"/>
                <a:cs typeface="Arial" panose="020B0604020202020204" pitchFamily="34" charset="0"/>
              </a:rPr>
              <a:t>The speaker declares no financial or other conflicts of interest</a:t>
            </a:r>
          </a:p>
          <a:p>
            <a:pPr indent="-457200">
              <a:buFont typeface="Wingdings" panose="05000000000000000000" pitchFamily="2" charset="2"/>
              <a:buChar char="Ø"/>
            </a:pPr>
            <a:r>
              <a:rPr lang="en-US" sz="2800" cap="none" dirty="0">
                <a:latin typeface="Arial" panose="020B0604020202020204" pitchFamily="34" charset="0"/>
                <a:cs typeface="Arial" panose="020B0604020202020204" pitchFamily="34" charset="0"/>
              </a:rPr>
              <a:t>Opinions expressed are my own and should not be construed as the views of my affiliate institutions </a:t>
            </a:r>
          </a:p>
          <a:p>
            <a:pPr indent="-457200">
              <a:buFont typeface="Wingdings" panose="05000000000000000000" pitchFamily="2" charset="2"/>
              <a:buChar char="Ø"/>
            </a:pPr>
            <a:endParaRPr lang="en-US" dirty="0"/>
          </a:p>
        </p:txBody>
      </p:sp>
    </p:spTree>
    <p:extLst>
      <p:ext uri="{BB962C8B-B14F-4D97-AF65-F5344CB8AC3E}">
        <p14:creationId xmlns:p14="http://schemas.microsoft.com/office/powerpoint/2010/main" val="250238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4D815A-740A-43E7-96E8-388C62CC6A30}"/>
              </a:ext>
            </a:extLst>
          </p:cNvPr>
          <p:cNvSpPr>
            <a:spLocks noGrp="1"/>
          </p:cNvSpPr>
          <p:nvPr>
            <p:ph type="title"/>
          </p:nvPr>
        </p:nvSpPr>
        <p:spPr/>
        <p:txBody>
          <a:bodyPr/>
          <a:lstStyle/>
          <a:p>
            <a:r>
              <a:rPr lang="en-US" sz="4000" dirty="0"/>
              <a:t>Agenda</a:t>
            </a:r>
            <a:r>
              <a:rPr lang="en-US" dirty="0"/>
              <a:t> </a:t>
            </a:r>
          </a:p>
        </p:txBody>
      </p:sp>
      <p:graphicFrame>
        <p:nvGraphicFramePr>
          <p:cNvPr id="9" name="Content Placeholder 8">
            <a:extLst>
              <a:ext uri="{FF2B5EF4-FFF2-40B4-BE49-F238E27FC236}">
                <a16:creationId xmlns:a16="http://schemas.microsoft.com/office/drawing/2014/main" id="{0CC13A09-604A-40AE-8FF1-7138E77C4342}"/>
              </a:ext>
            </a:extLst>
          </p:cNvPr>
          <p:cNvGraphicFramePr>
            <a:graphicFrameLocks noGrp="1"/>
          </p:cNvGraphicFramePr>
          <p:nvPr>
            <p:ph idx="1"/>
            <p:extLst>
              <p:ext uri="{D42A27DB-BD31-4B8C-83A1-F6EECF244321}">
                <p14:modId xmlns:p14="http://schemas.microsoft.com/office/powerpoint/2010/main" val="252048124"/>
              </p:ext>
            </p:extLst>
          </p:nvPr>
        </p:nvGraphicFramePr>
        <p:xfrm>
          <a:off x="2346325" y="1846264"/>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A59B4CCD-DC52-40E8-84FD-9216AEB20D2A}"/>
              </a:ext>
            </a:extLst>
          </p:cNvPr>
          <p:cNvSpPr>
            <a:spLocks noGrp="1"/>
          </p:cNvSpPr>
          <p:nvPr>
            <p:ph type="sldNum" sz="quarter" idx="12"/>
          </p:nvPr>
        </p:nvSpPr>
        <p:spPr/>
        <p:txBody>
          <a:bodyPr/>
          <a:lstStyle/>
          <a:p>
            <a:fld id="{A59FB69D-9E19-4FB8-BEAE-20F88589C44A}" type="slidenum">
              <a:rPr lang="en-US" smtClean="0"/>
              <a:pPr/>
              <a:t>3</a:t>
            </a:fld>
            <a:endParaRPr lang="en-US" dirty="0"/>
          </a:p>
        </p:txBody>
      </p:sp>
    </p:spTree>
    <p:extLst>
      <p:ext uri="{BB962C8B-B14F-4D97-AF65-F5344CB8AC3E}">
        <p14:creationId xmlns:p14="http://schemas.microsoft.com/office/powerpoint/2010/main" val="233341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444E662-6199-4BE8-850C-509F2F1D3801}"/>
              </a:ext>
            </a:extLst>
          </p:cNvPr>
          <p:cNvSpPr>
            <a:spLocks noGrp="1"/>
          </p:cNvSpPr>
          <p:nvPr>
            <p:ph type="title"/>
          </p:nvPr>
        </p:nvSpPr>
        <p:spPr/>
        <p:txBody>
          <a:bodyPr>
            <a:normAutofit/>
          </a:bodyPr>
          <a:lstStyle/>
          <a:p>
            <a:r>
              <a:rPr lang="en-US" sz="4000" dirty="0"/>
              <a:t>Complexities: Genomics and Difference</a:t>
            </a:r>
          </a:p>
        </p:txBody>
      </p:sp>
      <p:graphicFrame>
        <p:nvGraphicFramePr>
          <p:cNvPr id="5" name="Content Placeholder 4">
            <a:extLst>
              <a:ext uri="{FF2B5EF4-FFF2-40B4-BE49-F238E27FC236}">
                <a16:creationId xmlns:a16="http://schemas.microsoft.com/office/drawing/2014/main" id="{B7381A3E-63A2-4B4A-A792-C975A8419CC2}"/>
              </a:ext>
            </a:extLst>
          </p:cNvPr>
          <p:cNvGraphicFramePr>
            <a:graphicFrameLocks noGrp="1"/>
          </p:cNvGraphicFramePr>
          <p:nvPr>
            <p:ph sz="half" idx="1"/>
            <p:extLst>
              <p:ext uri="{D42A27DB-BD31-4B8C-83A1-F6EECF244321}">
                <p14:modId xmlns:p14="http://schemas.microsoft.com/office/powerpoint/2010/main" val="3863014686"/>
              </p:ext>
            </p:extLst>
          </p:nvPr>
        </p:nvGraphicFramePr>
        <p:xfrm>
          <a:off x="3200400" y="1873895"/>
          <a:ext cx="5577522" cy="3383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a:extLst>
              <a:ext uri="{FF2B5EF4-FFF2-40B4-BE49-F238E27FC236}">
                <a16:creationId xmlns:a16="http://schemas.microsoft.com/office/drawing/2014/main" id="{F7D5C5CB-FD97-44A2-AD49-81B706B882E8}"/>
              </a:ext>
            </a:extLst>
          </p:cNvPr>
          <p:cNvSpPr>
            <a:spLocks noGrp="1"/>
          </p:cNvSpPr>
          <p:nvPr>
            <p:ph sz="half" idx="2"/>
          </p:nvPr>
        </p:nvSpPr>
        <p:spPr>
          <a:xfrm>
            <a:off x="1905000" y="5393706"/>
            <a:ext cx="8763000" cy="2637772"/>
          </a:xfrm>
          <a:noFill/>
          <a:ln>
            <a:noFill/>
          </a:ln>
        </p:spPr>
        <p:style>
          <a:lnRef idx="0">
            <a:scrgbClr r="0" g="0" b="0"/>
          </a:lnRef>
          <a:fillRef idx="0">
            <a:scrgbClr r="0" g="0" b="0"/>
          </a:fillRef>
          <a:effectRef idx="0">
            <a:scrgbClr r="0" g="0" b="0"/>
          </a:effectRef>
          <a:fontRef idx="minor">
            <a:schemeClr val="accent3"/>
          </a:fontRef>
        </p:style>
        <p:txBody>
          <a:bodyPr>
            <a:normAutofit/>
          </a:bodyPr>
          <a:lstStyle/>
          <a:p>
            <a:pPr marL="0" indent="0" algn="ctr">
              <a:buNone/>
            </a:pPr>
            <a:r>
              <a:rPr lang="en-US" dirty="0"/>
              <a:t>“. . . one of the great truths to emerge from this triumphant expedition inside the human genome is that in genetic terms, all human beings, regardless of race, are more than 99.9 percent the same.” -Bill Clinton (June 2000)</a:t>
            </a:r>
          </a:p>
          <a:p>
            <a:endParaRPr lang="en-US" dirty="0"/>
          </a:p>
        </p:txBody>
      </p:sp>
      <p:sp>
        <p:nvSpPr>
          <p:cNvPr id="4" name="Slide Number Placeholder 3">
            <a:extLst>
              <a:ext uri="{FF2B5EF4-FFF2-40B4-BE49-F238E27FC236}">
                <a16:creationId xmlns:a16="http://schemas.microsoft.com/office/drawing/2014/main" id="{86E5B881-4352-4109-A718-CBA6BCC98017}"/>
              </a:ext>
            </a:extLst>
          </p:cNvPr>
          <p:cNvSpPr>
            <a:spLocks noGrp="1"/>
          </p:cNvSpPr>
          <p:nvPr>
            <p:ph type="sldNum" sz="quarter" idx="12"/>
          </p:nvPr>
        </p:nvSpPr>
        <p:spPr/>
        <p:txBody>
          <a:bodyPr/>
          <a:lstStyle/>
          <a:p>
            <a:fld id="{6E2D2B3B-882E-40F3-A32F-6DD516915044}" type="slidenum">
              <a:rPr lang="en-US" smtClean="0">
                <a:solidFill>
                  <a:srgbClr val="464653"/>
                </a:solidFill>
              </a:rPr>
              <a:pPr/>
              <a:t>4</a:t>
            </a:fld>
            <a:endParaRPr lang="en-US">
              <a:solidFill>
                <a:srgbClr val="464653"/>
              </a:solidFill>
            </a:endParaRPr>
          </a:p>
        </p:txBody>
      </p:sp>
    </p:spTree>
    <p:extLst>
      <p:ext uri="{BB962C8B-B14F-4D97-AF65-F5344CB8AC3E}">
        <p14:creationId xmlns:p14="http://schemas.microsoft.com/office/powerpoint/2010/main" val="425227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8788" y="281921"/>
            <a:ext cx="578212" cy="5837495"/>
          </a:xfrm>
          <a:prstGeom prst="rect">
            <a:avLst/>
          </a:prstGeom>
          <a:solidFill>
            <a:schemeClr val="bg1"/>
          </a:solidFill>
        </p:spPr>
        <p:txBody>
          <a:bodyPr wrap="square">
            <a:spAutoFit/>
          </a:bodyPr>
          <a:lstStyle/>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Makrani</a:t>
            </a: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Brahui</a:t>
            </a: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Sindhi</a:t>
            </a: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MumbaiJ</a:t>
            </a: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GIH</a:t>
            </a: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TamilNadu</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Kanjar</a:t>
            </a: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ITU</a:t>
            </a: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Malaya</a:t>
            </a:r>
          </a:p>
        </p:txBody>
      </p:sp>
      <p:sp>
        <p:nvSpPr>
          <p:cNvPr id="17" name="Rectangle 16"/>
          <p:cNvSpPr/>
          <p:nvPr/>
        </p:nvSpPr>
        <p:spPr>
          <a:xfrm>
            <a:off x="1600200" y="4267201"/>
            <a:ext cx="704088" cy="1220847"/>
          </a:xfrm>
          <a:prstGeom prst="rect">
            <a:avLst/>
          </a:prstGeom>
          <a:solidFill>
            <a:schemeClr val="bg1"/>
          </a:solidFill>
          <a:ln w="28575">
            <a:solidFill>
              <a:schemeClr val="tx1"/>
            </a:solidFill>
          </a:ln>
        </p:spPr>
        <p:txBody>
          <a:bodyPr wrap="square">
            <a:spAutoFit/>
          </a:bodyPr>
          <a:lstStyle/>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Muslim</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Gond</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Dhurwa</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Savara</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UP_caste</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UP_Brahmin</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Tharu</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Dusadh</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Kurumba</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Bengali</a:t>
            </a:r>
          </a:p>
        </p:txBody>
      </p:sp>
      <p:cxnSp>
        <p:nvCxnSpPr>
          <p:cNvPr id="20" name="Straight Connector 19"/>
          <p:cNvCxnSpPr/>
          <p:nvPr/>
        </p:nvCxnSpPr>
        <p:spPr>
          <a:xfrm flipV="1">
            <a:off x="2301240" y="5181601"/>
            <a:ext cx="365760" cy="3064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01240" y="4267200"/>
            <a:ext cx="365760" cy="153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600200" y="2286001"/>
            <a:ext cx="704088" cy="1015663"/>
          </a:xfrm>
          <a:prstGeom prst="rect">
            <a:avLst/>
          </a:prstGeom>
          <a:solidFill>
            <a:schemeClr val="bg1"/>
          </a:solidFill>
          <a:ln w="28575">
            <a:solidFill>
              <a:schemeClr val="tx1"/>
            </a:solidFill>
          </a:ln>
        </p:spPr>
        <p:txBody>
          <a:bodyPr wrap="square">
            <a:spAutoFit/>
          </a:bodyPr>
          <a:lstStyle/>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Hakkipikki</a:t>
            </a:r>
          </a:p>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KochiJ</a:t>
            </a:r>
          </a:p>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Pulliyar</a:t>
            </a:r>
          </a:p>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Nihali</a:t>
            </a:r>
          </a:p>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TN_Brahmin</a:t>
            </a:r>
          </a:p>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Kshatriya</a:t>
            </a:r>
          </a:p>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Chenchu</a:t>
            </a:r>
          </a:p>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Uttaranchal</a:t>
            </a:r>
          </a:p>
        </p:txBody>
      </p:sp>
      <p:cxnSp>
        <p:nvCxnSpPr>
          <p:cNvPr id="23" name="Straight Connector 22"/>
          <p:cNvCxnSpPr/>
          <p:nvPr/>
        </p:nvCxnSpPr>
        <p:spPr>
          <a:xfrm>
            <a:off x="2286000" y="2286000"/>
            <a:ext cx="365760" cy="153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286000" y="3046245"/>
            <a:ext cx="365760" cy="2554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48001" y="125800"/>
            <a:ext cx="609601" cy="6427401"/>
          </a:xfrm>
          <a:prstGeom prst="rect">
            <a:avLst/>
          </a:prstGeom>
          <a:solidFill>
            <a:schemeClr val="bg1"/>
          </a:solidFill>
        </p:spPr>
        <p:txBody>
          <a:bodyPr wrap="square">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Kalash</a:t>
            </a: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Balochi</a:t>
            </a: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Pashtun</a:t>
            </a: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Pathan</a:t>
            </a: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Burusho</a:t>
            </a: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PJL</a:t>
            </a: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STU</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Arunthathiyar</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Kanjars</a:t>
            </a: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BEB</a:t>
            </a: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SGVP_INS</a:t>
            </a: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0" name="Straight Connector 29"/>
          <p:cNvCxnSpPr/>
          <p:nvPr/>
        </p:nvCxnSpPr>
        <p:spPr>
          <a:xfrm flipV="1">
            <a:off x="3142489" y="2298823"/>
            <a:ext cx="380999" cy="2157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142489" y="2997594"/>
            <a:ext cx="380999" cy="2912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24200" y="5334824"/>
            <a:ext cx="381000" cy="2067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124200" y="4038600"/>
            <a:ext cx="3810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101700" y="54712"/>
            <a:ext cx="927500" cy="6498489"/>
          </a:xfrm>
          <a:prstGeom prst="rect">
            <a:avLst/>
          </a:prstGeom>
          <a:solidFill>
            <a:schemeClr val="bg1"/>
          </a:solidFill>
        </p:spPr>
        <p:txBody>
          <a:bodyPr wrap="square">
            <a:spAutoFit/>
          </a:bodyPr>
          <a:lstStyle/>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MbutiPygmy</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Juhoansi</a:t>
            </a:r>
          </a:p>
          <a:p>
            <a:pPr marL="0" marR="0" lvl="0" indent="0" algn="r" defTabSz="914400" rtl="0" eaLnBrk="1" fontAlgn="auto" latinLnBrk="0" hangingPunct="1">
              <a:lnSpc>
                <a:spcPts val="6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San</a:t>
            </a:r>
          </a:p>
          <a:p>
            <a:pPr marL="0" marR="0" lvl="0" indent="0" algn="r" defTabSz="914400" rtl="0" eaLnBrk="1" fontAlgn="auto" latinLnBrk="0" hangingPunct="1">
              <a:lnSpc>
                <a:spcPts val="6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Khomani2</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Xun</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XunV</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Nama</a:t>
            </a: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ColouredColesberg</a:t>
            </a: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ColouredEC</a:t>
            </a: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ColouredWellington</a:t>
            </a: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SEBantu</a:t>
            </a: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BantuSouthAfrica</a:t>
            </a: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ACB</a:t>
            </a: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Mandenka</a:t>
            </a: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MSL</a:t>
            </a: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YRI</a:t>
            </a: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Hausa</a:t>
            </a: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Bamoun</a:t>
            </a: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Fang</a:t>
            </a: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BantuKenya</a:t>
            </a: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Bulala</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Gumuz</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Mada</a:t>
            </a: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MKK</a:t>
            </a: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Tygray</a:t>
            </a: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EthiopiaJ</a:t>
            </a: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Agaw</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EthiopianAmhara</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EthiopianOromo</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EthiopianSomali</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AriBlacksmith</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Morocco_N</a:t>
            </a:r>
          </a:p>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Egypt</a:t>
            </a:r>
          </a:p>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Libya</a:t>
            </a:r>
          </a:p>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Mozabite</a:t>
            </a:r>
          </a:p>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Morocco_S</a:t>
            </a:r>
          </a:p>
        </p:txBody>
      </p:sp>
      <p:sp>
        <p:nvSpPr>
          <p:cNvPr id="38" name="Rectangle 37"/>
          <p:cNvSpPr/>
          <p:nvPr/>
        </p:nvSpPr>
        <p:spPr>
          <a:xfrm>
            <a:off x="8513067" y="76201"/>
            <a:ext cx="571500" cy="6242735"/>
          </a:xfrm>
          <a:prstGeom prst="rect">
            <a:avLst/>
          </a:prstGeom>
          <a:solidFill>
            <a:schemeClr val="bg1"/>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Melanesian</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JPT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HanNChina</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Tujia</a:t>
            </a: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15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CHS</a:t>
            </a:r>
          </a:p>
          <a:p>
            <a:pPr marL="0" marR="0" lvl="0" indent="0" algn="r" defTabSz="914400" rtl="0" eaLnBrk="1" fontAlgn="auto" latinLnBrk="0" hangingPunct="1">
              <a:lnSpc>
                <a:spcPts val="15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Miaozu</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Paniya</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Lahu</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Cambodian</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Dai</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PEL</a:t>
            </a: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CLM</a:t>
            </a: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41" name="Straight Connector 40"/>
          <p:cNvCxnSpPr/>
          <p:nvPr/>
        </p:nvCxnSpPr>
        <p:spPr>
          <a:xfrm>
            <a:off x="8551167" y="3923183"/>
            <a:ext cx="495300" cy="235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551168" y="5257801"/>
            <a:ext cx="478533" cy="12056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551168" y="4191000"/>
            <a:ext cx="4785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9427468" y="152400"/>
            <a:ext cx="654410" cy="6209392"/>
          </a:xfrm>
          <a:prstGeom prst="rect">
            <a:avLst/>
          </a:prstGeom>
          <a:solidFill>
            <a:schemeClr val="bg1"/>
          </a:solidFill>
        </p:spPr>
        <p:txBody>
          <a:bodyPr wrap="square">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Papuan</a:t>
            </a: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Japanese</a:t>
            </a: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CHB</a:t>
            </a: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Han</a:t>
            </a: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She</a:t>
            </a: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SGVP_CHS</a:t>
            </a:r>
          </a:p>
          <a:p>
            <a:pPr marL="0" marR="0" lvl="0" indent="0" algn="l" defTabSz="914400" rtl="0" eaLnBrk="1" fontAlgn="auto" latinLnBrk="0" hangingPunct="1">
              <a:lnSpc>
                <a:spcPts val="3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Burmese</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KHV</a:t>
            </a: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CDX</a:t>
            </a: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MXL</a:t>
            </a:r>
          </a:p>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4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4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4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4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4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4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4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PUR</a:t>
            </a:r>
          </a:p>
        </p:txBody>
      </p:sp>
      <p:cxnSp>
        <p:nvCxnSpPr>
          <p:cNvPr id="47" name="Straight Connector 46"/>
          <p:cNvCxnSpPr/>
          <p:nvPr/>
        </p:nvCxnSpPr>
        <p:spPr>
          <a:xfrm>
            <a:off x="8551167" y="2261190"/>
            <a:ext cx="495298" cy="7364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9811512" y="2133600"/>
            <a:ext cx="704088" cy="4131900"/>
          </a:xfrm>
          <a:prstGeom prst="rect">
            <a:avLst/>
          </a:prstGeom>
          <a:ln w="28575">
            <a:solidFill>
              <a:schemeClr val="tx1"/>
            </a:solidFill>
          </a:ln>
        </p:spPr>
        <p:txBody>
          <a:bodyPr wrap="square">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SGVP_MAS</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Hezhen</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Even2</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Nganassan</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Yakut</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Dolgan2</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Ket</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Yukaghir</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Buryat</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Oroqen</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Khasi</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Nivkh</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QH_Mongolian</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Shor</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Altaian2</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Kyrgyzstan</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TTR_Tibetan</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Naga</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Naxi</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Garo</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Uygur</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Hazara</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UzbekistanJ</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Kurd</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Tajikistan</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Uzbekistan2</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Nogai</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Koryak2</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Chukchi2</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E.Greenland2</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W.Greenland2</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Surui</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Colombian</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Maya</a:t>
            </a:r>
          </a:p>
        </p:txBody>
      </p:sp>
      <p:cxnSp>
        <p:nvCxnSpPr>
          <p:cNvPr id="49" name="Straight Connector 48"/>
          <p:cNvCxnSpPr/>
          <p:nvPr/>
        </p:nvCxnSpPr>
        <p:spPr>
          <a:xfrm flipV="1">
            <a:off x="9427467" y="2150700"/>
            <a:ext cx="365760" cy="609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427467" y="5122500"/>
            <a:ext cx="365760" cy="1143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086600" y="85840"/>
            <a:ext cx="869588" cy="6517169"/>
          </a:xfrm>
          <a:prstGeom prst="rect">
            <a:avLst/>
          </a:prstGeom>
          <a:solidFill>
            <a:schemeClr val="bg1"/>
          </a:solidFill>
        </p:spPr>
        <p:txBody>
          <a:bodyPr wrap="square">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Chuvash</a:t>
            </a: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FIN</a:t>
            </a: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Lithuania</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Estonia</a:t>
            </a:r>
          </a:p>
          <a:p>
            <a:pPr marL="0" marR="0" lvl="0" indent="0" algn="l" defTabSz="914400" rtl="0" eaLnBrk="1" fontAlgn="auto" latinLnBrk="0" hangingPunct="1">
              <a:lnSpc>
                <a:spcPts val="5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Orcadian</a:t>
            </a: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Hungary</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Romania</a:t>
            </a: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GBR</a:t>
            </a: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Andalusia</a:t>
            </a: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IBS</a:t>
            </a: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Galicia</a:t>
            </a:r>
          </a:p>
          <a:p>
            <a:pPr marL="0" marR="0" lvl="0" indent="0" algn="l" defTabSz="914400" rtl="0" eaLnBrk="1" fontAlgn="auto" latinLnBrk="0" hangingPunct="1">
              <a:lnSpc>
                <a:spcPts val="12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Basque2</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NorthItalian</a:t>
            </a: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Tuscan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AshkenaziW</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RomaniaJ</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Cyprus</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Turkey</a:t>
            </a: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Lebanon2</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Syria</a:t>
            </a: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Samaritan</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AzerbaijanJ</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Armenia2</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Georgia</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NorthOssetia</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Kumyk</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Chechen</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Iran</a:t>
            </a: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Lezgian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YemenJ</a:t>
            </a: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Bedouin</a:t>
            </a:r>
          </a:p>
        </p:txBody>
      </p:sp>
      <p:sp>
        <p:nvSpPr>
          <p:cNvPr id="52" name="Rectangle 51"/>
          <p:cNvSpPr/>
          <p:nvPr/>
        </p:nvSpPr>
        <p:spPr>
          <a:xfrm>
            <a:off x="6096001" y="85840"/>
            <a:ext cx="659279" cy="6619761"/>
          </a:xfrm>
          <a:prstGeom prst="rect">
            <a:avLst/>
          </a:prstGeom>
          <a:solidFill>
            <a:schemeClr val="bg1"/>
          </a:solidFill>
        </p:spPr>
        <p:txBody>
          <a:bodyPr wrap="square">
            <a:spAutoFit/>
          </a:bodyPr>
          <a:lstStyle/>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Mari</a:t>
            </a: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Mordovia</a:t>
            </a: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Russian</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Belorussia</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Ukraine</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Slovenian</a:t>
            </a: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Bulgaria</a:t>
            </a: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CEU</a:t>
            </a: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5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French</a:t>
            </a:r>
          </a:p>
          <a:p>
            <a:pPr marL="0" marR="0" lvl="0" indent="0" algn="r" defTabSz="914400" rtl="0" eaLnBrk="1" fontAlgn="auto" latinLnBrk="0" hangingPunct="1">
              <a:lnSpc>
                <a:spcPts val="5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5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5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Canary Islands</a:t>
            </a: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Spain</a:t>
            </a: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Basque1</a:t>
            </a: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Sardinian</a:t>
            </a: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TSI</a:t>
            </a: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AshkenaziE</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BulgariaJ</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GeorgiaJ</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TurkeyJ</a:t>
            </a: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Lebanon</a:t>
            </a: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Jordan</a:t>
            </a: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Palestinian</a:t>
            </a: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Druze</a:t>
            </a:r>
          </a:p>
          <a:p>
            <a:pPr marL="0" marR="0" lvl="0" indent="0" algn="r" defTabSz="914400" rtl="0" eaLnBrk="1" fontAlgn="auto" latinLnBrk="0" hangingPunct="1">
              <a:lnSpc>
                <a:spcPts val="4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Armenia</a:t>
            </a:r>
          </a:p>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IraqJ</a:t>
            </a:r>
          </a:p>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IranJ</a:t>
            </a:r>
          </a:p>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Balkar</a:t>
            </a:r>
          </a:p>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Adygei</a:t>
            </a:r>
          </a:p>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Abkhasian</a:t>
            </a:r>
          </a:p>
          <a:p>
            <a:pPr marL="0" marR="0" lvl="0" indent="0" algn="r" defTabSz="914400" rtl="0" eaLnBrk="1" fontAlgn="auto" latinLnBrk="0" hangingPunct="1">
              <a:lnSpc>
                <a:spcPts val="1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Kurd2</a:t>
            </a: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Yemen</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SaudiArabia</a:t>
            </a:r>
          </a:p>
          <a:p>
            <a:pPr marL="0" marR="0" lvl="0" indent="0" algn="r"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Qatari</a:t>
            </a:r>
          </a:p>
        </p:txBody>
      </p:sp>
      <p:sp>
        <p:nvSpPr>
          <p:cNvPr id="28" name="Rectangle 27"/>
          <p:cNvSpPr/>
          <p:nvPr/>
        </p:nvSpPr>
        <p:spPr>
          <a:xfrm>
            <a:off x="3523488" y="2298824"/>
            <a:ext cx="705354" cy="990015"/>
          </a:xfrm>
          <a:prstGeom prst="rect">
            <a:avLst/>
          </a:prstGeom>
          <a:ln w="28575">
            <a:solidFill>
              <a:schemeClr val="tx1"/>
            </a:solidFill>
          </a:ln>
        </p:spPr>
        <p:txBody>
          <a:bodyPr wrap="square">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Meghawal</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NorthKannadi</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Mawasi</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PiramalaiKallars</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Lambadi</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Velama</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Meena</a:t>
            </a:r>
          </a:p>
        </p:txBody>
      </p:sp>
      <p:sp>
        <p:nvSpPr>
          <p:cNvPr id="29" name="Rectangle 28"/>
          <p:cNvSpPr/>
          <p:nvPr/>
        </p:nvSpPr>
        <p:spPr>
          <a:xfrm>
            <a:off x="3505200" y="4038600"/>
            <a:ext cx="704088" cy="1502976"/>
          </a:xfrm>
          <a:prstGeom prst="rect">
            <a:avLst/>
          </a:prstGeom>
          <a:ln w="28575">
            <a:solidFill>
              <a:schemeClr val="tx1"/>
            </a:solidFill>
          </a:ln>
        </p:spPr>
        <p:txBody>
          <a:bodyPr wrap="square">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Bhunjia</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Bonda</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Kol</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Gadaba</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Chamar</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Dharkar</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Kharia</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Juang</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Santhal</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Asur</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Kurmi</a:t>
            </a:r>
          </a:p>
        </p:txBody>
      </p:sp>
      <p:sp>
        <p:nvSpPr>
          <p:cNvPr id="9" name="TextBox 8"/>
          <p:cNvSpPr txBox="1"/>
          <p:nvPr/>
        </p:nvSpPr>
        <p:spPr>
          <a:xfrm>
            <a:off x="4953001" y="6542270"/>
            <a:ext cx="50992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Africa</a:t>
            </a:r>
          </a:p>
        </p:txBody>
      </p:sp>
      <p:pic>
        <p:nvPicPr>
          <p:cNvPr id="8" name="Picture 7" descr="The graph uses 21 colors to illustrate different ancestries determined from populations in Africa. The figure simultaneously shows ancestry mixture within each individual, population, and geographical regions. "/>
          <p:cNvPicPr>
            <a:picLocks/>
          </p:cNvPicPr>
          <p:nvPr/>
        </p:nvPicPr>
        <p:blipFill rotWithShape="1">
          <a:blip r:embed="rId3" cstate="print">
            <a:extLst>
              <a:ext uri="{28A0092B-C50C-407E-A947-70E740481C1C}">
                <a14:useLocalDpi xmlns:a14="http://schemas.microsoft.com/office/drawing/2010/main" val="0"/>
              </a:ext>
            </a:extLst>
          </a:blip>
          <a:srcRect l="11166" t="25489" r="6790" b="32844"/>
          <a:stretch/>
        </p:blipFill>
        <p:spPr>
          <a:xfrm rot="5400000">
            <a:off x="2000110" y="3074957"/>
            <a:ext cx="6415703" cy="457200"/>
          </a:xfrm>
          <a:prstGeom prst="rect">
            <a:avLst/>
          </a:prstGeom>
        </p:spPr>
      </p:pic>
      <p:sp>
        <p:nvSpPr>
          <p:cNvPr id="31" name="TextBox 30"/>
          <p:cNvSpPr txBox="1"/>
          <p:nvPr/>
        </p:nvSpPr>
        <p:spPr>
          <a:xfrm>
            <a:off x="8382000" y="6542270"/>
            <a:ext cx="17526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Oceania, Asia, and Americas</a:t>
            </a:r>
          </a:p>
        </p:txBody>
      </p:sp>
      <p:sp>
        <p:nvSpPr>
          <p:cNvPr id="4" name="TextBox 3"/>
          <p:cNvSpPr txBox="1"/>
          <p:nvPr/>
        </p:nvSpPr>
        <p:spPr>
          <a:xfrm>
            <a:off x="2514600" y="6542270"/>
            <a:ext cx="7620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South Asia</a:t>
            </a:r>
          </a:p>
        </p:txBody>
      </p:sp>
      <p:pic>
        <p:nvPicPr>
          <p:cNvPr id="16" name="Picture 15" descr="The graph uses 21 colors to illustrate different ancestries determined from populations in Europe, Caucasus, and Middle East. The figure simultaneously shows ancestry mixture within each individual, population, and geographical regions. "/>
          <p:cNvPicPr>
            <a:picLocks/>
          </p:cNvPicPr>
          <p:nvPr/>
        </p:nvPicPr>
        <p:blipFill rotWithShape="1">
          <a:blip r:embed="rId4" cstate="print">
            <a:extLst>
              <a:ext uri="{28A0092B-C50C-407E-A947-70E740481C1C}">
                <a14:useLocalDpi xmlns:a14="http://schemas.microsoft.com/office/drawing/2010/main" val="0"/>
              </a:ext>
            </a:extLst>
          </a:blip>
          <a:srcRect l="10834" t="25000" r="6666" b="33333"/>
          <a:stretch/>
        </p:blipFill>
        <p:spPr>
          <a:xfrm rot="5400000">
            <a:off x="3692192" y="3095852"/>
            <a:ext cx="6457493" cy="457200"/>
          </a:xfrm>
          <a:prstGeom prst="rect">
            <a:avLst/>
          </a:prstGeom>
        </p:spPr>
      </p:pic>
      <p:sp>
        <p:nvSpPr>
          <p:cNvPr id="44" name="Rectangle 43"/>
          <p:cNvSpPr/>
          <p:nvPr/>
        </p:nvSpPr>
        <p:spPr>
          <a:xfrm>
            <a:off x="5410201" y="79662"/>
            <a:ext cx="730609" cy="6549739"/>
          </a:xfrm>
          <a:prstGeom prst="rect">
            <a:avLst/>
          </a:prstGeom>
          <a:solidFill>
            <a:schemeClr val="bg1"/>
          </a:solidFill>
        </p:spPr>
        <p:txBody>
          <a:bodyPr wrap="square">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BiakaPygmy</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Juhoan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Khomani</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Karretjie</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Xun2</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GuiGhanaKgal</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Basters</a:t>
            </a:r>
          </a:p>
          <a:p>
            <a:pPr marL="0" marR="0" lvl="0" indent="0" algn="l" defTabSz="914400" rtl="0" eaLnBrk="1" fontAlgn="auto" latinLnBrk="0" hangingPunct="1">
              <a:lnSpc>
                <a:spcPts val="4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ColouredD6</a:t>
            </a: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ColouredNC</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Khwe</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amaXhosa</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SWBantu</a:t>
            </a: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7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ASW</a:t>
            </a: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GWD</a:t>
            </a: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Yoruba</a:t>
            </a: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ESN</a:t>
            </a: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Brong</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Kongo</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Kaba</a:t>
            </a: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LWK</a:t>
            </a: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6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Sudanese</a:t>
            </a: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Anuak</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Hadza</a:t>
            </a:r>
          </a:p>
          <a:p>
            <a:pPr marL="0" marR="0" lvl="0" indent="0" algn="l" defTabSz="914400" rtl="0" eaLnBrk="1" fontAlgn="auto" latinLnBrk="0" hangingPunct="1">
              <a:lnSpc>
                <a:spcPts val="3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3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3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3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3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3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3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3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Sandawe</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EthiopianTigray</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Wolayta</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Amhara</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Oromo</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Somali</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AriCultivator</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MoroccoJ</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Algeria</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Egypt2</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Sahrawi</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Morocco</a:t>
            </a:r>
          </a:p>
          <a:p>
            <a:pPr marL="0" marR="0" lvl="0" indent="0" algn="l"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Tunisia</a:t>
            </a:r>
          </a:p>
        </p:txBody>
      </p:sp>
      <p:sp>
        <p:nvSpPr>
          <p:cNvPr id="27" name="TextBox 26"/>
          <p:cNvSpPr txBox="1"/>
          <p:nvPr/>
        </p:nvSpPr>
        <p:spPr>
          <a:xfrm>
            <a:off x="5917076" y="6542270"/>
            <a:ext cx="2007725"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Europe, Caucasus, and Middle East</a:t>
            </a:r>
          </a:p>
        </p:txBody>
      </p:sp>
      <p:pic>
        <p:nvPicPr>
          <p:cNvPr id="72" name="Picture 71" descr="The graph uses 21 colors to illustrate different ancestries determined from populations in Oceania, Asia, and Americas. The figure simultaneously shows ancestry mixture within each individual, population, and geographical regions. "/>
          <p:cNvPicPr>
            <a:picLocks/>
          </p:cNvPicPr>
          <p:nvPr/>
        </p:nvPicPr>
        <p:blipFill rotWithShape="1">
          <a:blip r:embed="rId5" cstate="print">
            <a:extLst>
              <a:ext uri="{28A0092B-C50C-407E-A947-70E740481C1C}">
                <a14:useLocalDpi xmlns:a14="http://schemas.microsoft.com/office/drawing/2010/main" val="0"/>
              </a:ext>
            </a:extLst>
          </a:blip>
          <a:srcRect l="10834" t="25000" r="6666" b="32477"/>
          <a:stretch/>
        </p:blipFill>
        <p:spPr>
          <a:xfrm rot="5400000">
            <a:off x="6030468" y="3094937"/>
            <a:ext cx="6455664" cy="457200"/>
          </a:xfrm>
          <a:prstGeom prst="rect">
            <a:avLst/>
          </a:prstGeom>
        </p:spPr>
      </p:pic>
      <p:sp>
        <p:nvSpPr>
          <p:cNvPr id="39" name="Rectangle 38"/>
          <p:cNvSpPr/>
          <p:nvPr/>
        </p:nvSpPr>
        <p:spPr>
          <a:xfrm>
            <a:off x="7848600" y="2261191"/>
            <a:ext cx="704088" cy="1661993"/>
          </a:xfrm>
          <a:prstGeom prst="rect">
            <a:avLst/>
          </a:prstGeom>
          <a:ln w="28575">
            <a:solidFill>
              <a:schemeClr val="tx1"/>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Mongolia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Even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Evenki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Yakut2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Dolgan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Selkup2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Ket2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Selkup</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Tuvinian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Buryat2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Khakas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Daur</a:t>
            </a:r>
          </a:p>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Mongolia2</a:t>
            </a:r>
          </a:p>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Altaian</a:t>
            </a:r>
          </a:p>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Kazakhstan</a:t>
            </a:r>
          </a:p>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Kyrgyzstani</a:t>
            </a:r>
          </a:p>
        </p:txBody>
      </p:sp>
      <p:sp>
        <p:nvSpPr>
          <p:cNvPr id="40" name="Rectangle 39"/>
          <p:cNvSpPr/>
          <p:nvPr/>
        </p:nvSpPr>
        <p:spPr>
          <a:xfrm>
            <a:off x="7848600" y="4191001"/>
            <a:ext cx="704088" cy="2272417"/>
          </a:xfrm>
          <a:prstGeom prst="rect">
            <a:avLst/>
          </a:prstGeom>
          <a:ln w="28575">
            <a:solidFill>
              <a:schemeClr val="tx1"/>
            </a:solidFill>
          </a:ln>
        </p:spPr>
        <p:txBody>
          <a:bodyPr wrap="square">
            <a:spAutoFit/>
          </a:bodyPr>
          <a:lstStyle/>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Maduo_Tibetan</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Yizu</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Tu</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Xibo</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Tajikistan2</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Uzbekistan</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Uzbekistan3</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Hazara2</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Turkmenistan</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Turkmenistan2</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Koryak</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Chukchi</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E.Greenland</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W.Greenland</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Athabask</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Karitiana</a:t>
            </a:r>
          </a:p>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Pima</a:t>
            </a:r>
          </a:p>
        </p:txBody>
      </p:sp>
      <p:pic>
        <p:nvPicPr>
          <p:cNvPr id="78" name="Picture 77" descr="The graph uses 21 colors to illustrate different ancestries determined from populations in South Asia. The figure simultaneously shows ancestry mixture within each individual, population, and geographical regions. "/>
          <p:cNvPicPr>
            <a:picLocks/>
          </p:cNvPicPr>
          <p:nvPr/>
        </p:nvPicPr>
        <p:blipFill rotWithShape="1">
          <a:blip r:embed="rId6" cstate="print">
            <a:extLst>
              <a:ext uri="{28A0092B-C50C-407E-A947-70E740481C1C}">
                <a14:useLocalDpi xmlns:a14="http://schemas.microsoft.com/office/drawing/2010/main" val="0"/>
              </a:ext>
            </a:extLst>
          </a:blip>
          <a:srcRect l="10834" t="25000" r="6666" b="32477"/>
          <a:stretch/>
        </p:blipFill>
        <p:spPr>
          <a:xfrm rot="5400000">
            <a:off x="-332232" y="3094937"/>
            <a:ext cx="6455664" cy="457200"/>
          </a:xfrm>
          <a:prstGeom prst="rect">
            <a:avLst/>
          </a:prstGeom>
        </p:spPr>
      </p:pic>
      <p:sp>
        <p:nvSpPr>
          <p:cNvPr id="3" name="Rectangle 2"/>
          <p:cNvSpPr/>
          <p:nvPr/>
        </p:nvSpPr>
        <p:spPr>
          <a:xfrm>
            <a:off x="48314" y="4119772"/>
            <a:ext cx="1462423" cy="2123658"/>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2222"/>
                </a:solidFill>
                <a:effectLst/>
                <a:uLnTx/>
                <a:uFillTx/>
                <a:latin typeface="-apple-system"/>
                <a:ea typeface="+mn-ea"/>
                <a:cs typeface="+mn-cs"/>
              </a:rPr>
              <a:t>Baker, J.L., </a:t>
            </a:r>
            <a:r>
              <a:rPr kumimoji="0" lang="en-US" sz="1200" b="0" i="0" u="none" strike="noStrike" kern="1200" cap="none" spc="0" normalizeH="0" baseline="0" noProof="0" dirty="0" err="1">
                <a:ln>
                  <a:noFill/>
                </a:ln>
                <a:solidFill>
                  <a:srgbClr val="222222"/>
                </a:solidFill>
                <a:effectLst/>
                <a:uLnTx/>
                <a:uFillTx/>
                <a:latin typeface="-apple-system"/>
                <a:ea typeface="+mn-ea"/>
                <a:cs typeface="+mn-cs"/>
              </a:rPr>
              <a:t>Rotimi</a:t>
            </a:r>
            <a:r>
              <a:rPr kumimoji="0" lang="en-US" sz="1200" b="0" i="0" u="none" strike="noStrike" kern="1200" cap="none" spc="0" normalizeH="0" baseline="0" noProof="0" dirty="0">
                <a:ln>
                  <a:noFill/>
                </a:ln>
                <a:solidFill>
                  <a:srgbClr val="222222"/>
                </a:solidFill>
                <a:effectLst/>
                <a:uLnTx/>
                <a:uFillTx/>
                <a:latin typeface="-apple-system"/>
                <a:ea typeface="+mn-ea"/>
                <a:cs typeface="+mn-cs"/>
              </a:rPr>
              <a:t>, C.N. &amp; Shriner, D. Human ancestry correlates with language and reveals that race is not an objective genomic classifier. </a:t>
            </a:r>
            <a:r>
              <a:rPr kumimoji="0" lang="en-US" sz="1200" b="0" i="1" u="none" strike="noStrike" kern="1200" cap="none" spc="0" normalizeH="0" baseline="0" noProof="0" dirty="0" err="1">
                <a:ln>
                  <a:noFill/>
                </a:ln>
                <a:solidFill>
                  <a:srgbClr val="222222"/>
                </a:solidFill>
                <a:effectLst/>
                <a:uLnTx/>
                <a:uFillTx/>
                <a:latin typeface="-apple-system"/>
                <a:ea typeface="+mn-ea"/>
                <a:cs typeface="+mn-cs"/>
              </a:rPr>
              <a:t>Sci</a:t>
            </a:r>
            <a:r>
              <a:rPr kumimoji="0" lang="en-US" sz="1200" b="0" i="1" u="none" strike="noStrike" kern="1200" cap="none" spc="0" normalizeH="0" baseline="0" noProof="0" dirty="0">
                <a:ln>
                  <a:noFill/>
                </a:ln>
                <a:solidFill>
                  <a:srgbClr val="222222"/>
                </a:solidFill>
                <a:effectLst/>
                <a:uLnTx/>
                <a:uFillTx/>
                <a:latin typeface="-apple-system"/>
                <a:ea typeface="+mn-ea"/>
                <a:cs typeface="+mn-cs"/>
              </a:rPr>
              <a:t> Rep</a:t>
            </a:r>
            <a:r>
              <a:rPr kumimoji="0" lang="en-US" sz="1200" b="0" i="0" u="none" strike="noStrike" kern="1200" cap="none" spc="0" normalizeH="0" baseline="0" noProof="0" dirty="0">
                <a:ln>
                  <a:noFill/>
                </a:ln>
                <a:solidFill>
                  <a:srgbClr val="222222"/>
                </a:solidFill>
                <a:effectLst/>
                <a:uLnTx/>
                <a:uFillTx/>
                <a:latin typeface="-apple-system"/>
                <a:ea typeface="+mn-ea"/>
                <a:cs typeface="+mn-cs"/>
              </a:rPr>
              <a:t> </a:t>
            </a:r>
            <a:r>
              <a:rPr kumimoji="0" lang="en-US" sz="1200" b="1" i="0" u="none" strike="noStrike" kern="1200" cap="none" spc="0" normalizeH="0" baseline="0" noProof="0" dirty="0">
                <a:ln>
                  <a:noFill/>
                </a:ln>
                <a:solidFill>
                  <a:srgbClr val="222222"/>
                </a:solidFill>
                <a:effectLst/>
                <a:uLnTx/>
                <a:uFillTx/>
                <a:latin typeface="-apple-system"/>
                <a:ea typeface="+mn-ea"/>
                <a:cs typeface="+mn-cs"/>
              </a:rPr>
              <a:t>7, </a:t>
            </a:r>
            <a:r>
              <a:rPr kumimoji="0" lang="en-US" sz="1200" b="0" i="0" u="none" strike="noStrike" kern="1200" cap="none" spc="0" normalizeH="0" baseline="0" noProof="0" dirty="0">
                <a:ln>
                  <a:noFill/>
                </a:ln>
                <a:solidFill>
                  <a:srgbClr val="222222"/>
                </a:solidFill>
                <a:effectLst/>
                <a:uLnTx/>
                <a:uFillTx/>
                <a:latin typeface="-apple-system"/>
                <a:ea typeface="+mn-ea"/>
                <a:cs typeface="+mn-cs"/>
              </a:rPr>
              <a:t>1572 (2017).</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48314" y="281921"/>
            <a:ext cx="217458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Complexities: Genomics</a:t>
            </a:r>
          </a:p>
        </p:txBody>
      </p:sp>
    </p:spTree>
    <p:extLst>
      <p:ext uri="{BB962C8B-B14F-4D97-AF65-F5344CB8AC3E}">
        <p14:creationId xmlns:p14="http://schemas.microsoft.com/office/powerpoint/2010/main" val="60244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444E662-6199-4BE8-850C-509F2F1D3801}"/>
              </a:ext>
            </a:extLst>
          </p:cNvPr>
          <p:cNvSpPr>
            <a:spLocks noGrp="1"/>
          </p:cNvSpPr>
          <p:nvPr>
            <p:ph type="title"/>
          </p:nvPr>
        </p:nvSpPr>
        <p:spPr/>
        <p:txBody>
          <a:bodyPr>
            <a:normAutofit/>
          </a:bodyPr>
          <a:lstStyle/>
          <a:p>
            <a:r>
              <a:rPr lang="en-US" sz="4000" dirty="0"/>
              <a:t>Complexities: Environments and SDOH  </a:t>
            </a:r>
          </a:p>
        </p:txBody>
      </p:sp>
      <p:graphicFrame>
        <p:nvGraphicFramePr>
          <p:cNvPr id="5" name="Content Placeholder 4">
            <a:extLst>
              <a:ext uri="{FF2B5EF4-FFF2-40B4-BE49-F238E27FC236}">
                <a16:creationId xmlns:a16="http://schemas.microsoft.com/office/drawing/2014/main" id="{B7381A3E-63A2-4B4A-A792-C975A8419CC2}"/>
              </a:ext>
            </a:extLst>
          </p:cNvPr>
          <p:cNvGraphicFramePr>
            <a:graphicFrameLocks noGrp="1"/>
          </p:cNvGraphicFramePr>
          <p:nvPr>
            <p:ph sz="half" idx="1"/>
            <p:extLst>
              <p:ext uri="{D42A27DB-BD31-4B8C-83A1-F6EECF244321}">
                <p14:modId xmlns:p14="http://schemas.microsoft.com/office/powerpoint/2010/main" val="1522883596"/>
              </p:ext>
            </p:extLst>
          </p:nvPr>
        </p:nvGraphicFramePr>
        <p:xfrm>
          <a:off x="2141220" y="1828800"/>
          <a:ext cx="7909560" cy="2443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6E5B881-4352-4109-A718-CBA6BCC98017}"/>
              </a:ext>
            </a:extLst>
          </p:cNvPr>
          <p:cNvSpPr>
            <a:spLocks noGrp="1"/>
          </p:cNvSpPr>
          <p:nvPr>
            <p:ph type="sldNum" sz="quarter" idx="12"/>
          </p:nvPr>
        </p:nvSpPr>
        <p:spPr/>
        <p:txBody>
          <a:bodyPr/>
          <a:lstStyle/>
          <a:p>
            <a:fld id="{6E2D2B3B-882E-40F3-A32F-6DD516915044}" type="slidenum">
              <a:rPr lang="en-US" smtClean="0">
                <a:solidFill>
                  <a:srgbClr val="464653"/>
                </a:solidFill>
              </a:rPr>
              <a:pPr/>
              <a:t>6</a:t>
            </a:fld>
            <a:endParaRPr lang="en-US">
              <a:solidFill>
                <a:srgbClr val="464653"/>
              </a:solidFill>
            </a:endParaRPr>
          </a:p>
        </p:txBody>
      </p:sp>
      <p:sp>
        <p:nvSpPr>
          <p:cNvPr id="6" name="TextBox 5">
            <a:extLst>
              <a:ext uri="{FF2B5EF4-FFF2-40B4-BE49-F238E27FC236}">
                <a16:creationId xmlns:a16="http://schemas.microsoft.com/office/drawing/2014/main" id="{4ED6133F-35B4-4708-84FF-326D0778D437}"/>
              </a:ext>
            </a:extLst>
          </p:cNvPr>
          <p:cNvSpPr txBox="1"/>
          <p:nvPr/>
        </p:nvSpPr>
        <p:spPr>
          <a:xfrm>
            <a:off x="3200400" y="5562600"/>
            <a:ext cx="5748944" cy="369332"/>
          </a:xfrm>
          <a:prstGeom prst="rect">
            <a:avLst/>
          </a:prstGeom>
          <a:noFill/>
        </p:spPr>
        <p:txBody>
          <a:bodyPr wrap="square" rtlCol="0">
            <a:spAutoFit/>
          </a:bodyPr>
          <a:lstStyle/>
          <a:p>
            <a:endParaRPr lang="en-US" dirty="0"/>
          </a:p>
        </p:txBody>
      </p:sp>
      <p:graphicFrame>
        <p:nvGraphicFramePr>
          <p:cNvPr id="7" name="Diagram 6">
            <a:extLst>
              <a:ext uri="{FF2B5EF4-FFF2-40B4-BE49-F238E27FC236}">
                <a16:creationId xmlns:a16="http://schemas.microsoft.com/office/drawing/2014/main" id="{1CF5312A-CCFB-4191-9257-EE6D99B6C228}"/>
              </a:ext>
            </a:extLst>
          </p:cNvPr>
          <p:cNvGraphicFramePr/>
          <p:nvPr>
            <p:extLst>
              <p:ext uri="{D42A27DB-BD31-4B8C-83A1-F6EECF244321}">
                <p14:modId xmlns:p14="http://schemas.microsoft.com/office/powerpoint/2010/main" val="1642916024"/>
              </p:ext>
            </p:extLst>
          </p:nvPr>
        </p:nvGraphicFramePr>
        <p:xfrm>
          <a:off x="1752600" y="5029201"/>
          <a:ext cx="8686800" cy="11810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a:extLst>
              <a:ext uri="{FF2B5EF4-FFF2-40B4-BE49-F238E27FC236}">
                <a16:creationId xmlns:a16="http://schemas.microsoft.com/office/drawing/2014/main" id="{2C400B32-F57C-406F-B8D4-EEA5F8C3E52C}"/>
              </a:ext>
            </a:extLst>
          </p:cNvPr>
          <p:cNvSpPr txBox="1"/>
          <p:nvPr/>
        </p:nvSpPr>
        <p:spPr>
          <a:xfrm>
            <a:off x="3048000" y="4659868"/>
            <a:ext cx="6622326" cy="369332"/>
          </a:xfrm>
          <a:prstGeom prst="rect">
            <a:avLst/>
          </a:prstGeom>
          <a:noFill/>
        </p:spPr>
        <p:txBody>
          <a:bodyPr wrap="none" rtlCol="0">
            <a:spAutoFit/>
          </a:bodyPr>
          <a:lstStyle/>
          <a:p>
            <a:r>
              <a:rPr lang="en-US" i="1" dirty="0">
                <a:solidFill>
                  <a:schemeClr val="accent4">
                    <a:lumMod val="50000"/>
                  </a:schemeClr>
                </a:solidFill>
              </a:rPr>
              <a:t>Example Social Determinants of Health (Healthy People 2030) </a:t>
            </a:r>
          </a:p>
        </p:txBody>
      </p:sp>
    </p:spTree>
    <p:extLst>
      <p:ext uri="{BB962C8B-B14F-4D97-AF65-F5344CB8AC3E}">
        <p14:creationId xmlns:p14="http://schemas.microsoft.com/office/powerpoint/2010/main" val="1790176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E2BEEF2-F46A-4EA3-B20B-D762F895874B}"/>
              </a:ext>
            </a:extLst>
          </p:cNvPr>
          <p:cNvSpPr>
            <a:spLocks noGrp="1"/>
          </p:cNvSpPr>
          <p:nvPr>
            <p:ph type="sldNum" sz="quarter" idx="12"/>
          </p:nvPr>
        </p:nvSpPr>
        <p:spPr/>
        <p:txBody>
          <a:bodyPr/>
          <a:lstStyle/>
          <a:p>
            <a:fld id="{A59FB69D-9E19-4FB8-BEAE-20F88589C44A}" type="slidenum">
              <a:rPr lang="en-US" smtClean="0"/>
              <a:pPr/>
              <a:t>7</a:t>
            </a:fld>
            <a:endParaRPr lang="en-US" dirty="0"/>
          </a:p>
        </p:txBody>
      </p:sp>
      <p:pic>
        <p:nvPicPr>
          <p:cNvPr id="6" name="Picture 5" descr="This article cover has the title &quot;Racism as a Determinant of Health: A Systematic Review and Meta-Analysis.&quot; The listed authors are Yin Paradies, Jehonathan Ben, and Gilbert Gee.">
            <a:extLst>
              <a:ext uri="{FF2B5EF4-FFF2-40B4-BE49-F238E27FC236}">
                <a16:creationId xmlns:a16="http://schemas.microsoft.com/office/drawing/2014/main" id="{D240C210-055F-41F8-8CD0-7A063BB99B7C}"/>
              </a:ext>
            </a:extLst>
          </p:cNvPr>
          <p:cNvPicPr>
            <a:picLocks noChangeAspect="1"/>
          </p:cNvPicPr>
          <p:nvPr/>
        </p:nvPicPr>
        <p:blipFill>
          <a:blip r:embed="rId2"/>
          <a:stretch>
            <a:fillRect/>
          </a:stretch>
        </p:blipFill>
        <p:spPr>
          <a:xfrm>
            <a:off x="304800" y="228601"/>
            <a:ext cx="2694388" cy="1752600"/>
          </a:xfrm>
          <a:prstGeom prst="rect">
            <a:avLst/>
          </a:prstGeom>
        </p:spPr>
      </p:pic>
      <p:pic>
        <p:nvPicPr>
          <p:cNvPr id="7" name="Picture 6">
            <a:extLst>
              <a:ext uri="{FF2B5EF4-FFF2-40B4-BE49-F238E27FC236}">
                <a16:creationId xmlns:a16="http://schemas.microsoft.com/office/drawing/2014/main" id="{80B55878-21B6-4793-BF3B-074368772D13}"/>
              </a:ext>
            </a:extLst>
          </p:cNvPr>
          <p:cNvPicPr>
            <a:picLocks noChangeAspect="1"/>
          </p:cNvPicPr>
          <p:nvPr/>
        </p:nvPicPr>
        <p:blipFill>
          <a:blip r:embed="rId3"/>
          <a:stretch>
            <a:fillRect/>
          </a:stretch>
        </p:blipFill>
        <p:spPr>
          <a:xfrm>
            <a:off x="282388" y="1999130"/>
            <a:ext cx="2010056" cy="228632"/>
          </a:xfrm>
          <a:prstGeom prst="rect">
            <a:avLst/>
          </a:prstGeom>
        </p:spPr>
      </p:pic>
      <p:pic>
        <p:nvPicPr>
          <p:cNvPr id="8" name="Picture 7" descr="This image includes different countries and the number and percentage of articles reporting each one.">
            <a:extLst>
              <a:ext uri="{FF2B5EF4-FFF2-40B4-BE49-F238E27FC236}">
                <a16:creationId xmlns:a16="http://schemas.microsoft.com/office/drawing/2014/main" id="{4F439BFA-14E9-4DD5-A25B-EB590417A423}"/>
              </a:ext>
            </a:extLst>
          </p:cNvPr>
          <p:cNvPicPr>
            <a:picLocks noChangeAspect="1"/>
          </p:cNvPicPr>
          <p:nvPr/>
        </p:nvPicPr>
        <p:blipFill>
          <a:blip r:embed="rId4"/>
          <a:stretch>
            <a:fillRect/>
          </a:stretch>
        </p:blipFill>
        <p:spPr>
          <a:xfrm>
            <a:off x="2972294" y="1295400"/>
            <a:ext cx="4427560" cy="2467266"/>
          </a:xfrm>
          <a:prstGeom prst="rect">
            <a:avLst/>
          </a:prstGeom>
        </p:spPr>
      </p:pic>
      <p:pic>
        <p:nvPicPr>
          <p:cNvPr id="9" name="Picture 8" descr="This image includes different negative mental health outcomes and the number and percentage of articles reporting each one.">
            <a:extLst>
              <a:ext uri="{FF2B5EF4-FFF2-40B4-BE49-F238E27FC236}">
                <a16:creationId xmlns:a16="http://schemas.microsoft.com/office/drawing/2014/main" id="{76AC9567-CCE1-41E8-BA3F-EF13D3B24FA8}"/>
              </a:ext>
            </a:extLst>
          </p:cNvPr>
          <p:cNvPicPr>
            <a:picLocks noChangeAspect="1"/>
          </p:cNvPicPr>
          <p:nvPr/>
        </p:nvPicPr>
        <p:blipFill>
          <a:blip r:embed="rId5"/>
          <a:stretch>
            <a:fillRect/>
          </a:stretch>
        </p:blipFill>
        <p:spPr>
          <a:xfrm>
            <a:off x="2886783" y="4018554"/>
            <a:ext cx="4513071" cy="2302007"/>
          </a:xfrm>
          <a:prstGeom prst="rect">
            <a:avLst/>
          </a:prstGeom>
        </p:spPr>
      </p:pic>
      <p:pic>
        <p:nvPicPr>
          <p:cNvPr id="10" name="Picture 9" descr="This image is part of a set of images that display a table. This heading says &quot;Table 1: Study, exposure, and outcome characteristics (N = 333 articles).&quot; The labels of the columns in the table are the following: Variable, Groups, Number of articles reporting, and % of articles reporting. ">
            <a:extLst>
              <a:ext uri="{FF2B5EF4-FFF2-40B4-BE49-F238E27FC236}">
                <a16:creationId xmlns:a16="http://schemas.microsoft.com/office/drawing/2014/main" id="{1909620D-2F98-419F-855B-FDFCFC4E3E24}"/>
              </a:ext>
            </a:extLst>
          </p:cNvPr>
          <p:cNvPicPr>
            <a:picLocks noChangeAspect="1"/>
          </p:cNvPicPr>
          <p:nvPr/>
        </p:nvPicPr>
        <p:blipFill>
          <a:blip r:embed="rId6"/>
          <a:stretch>
            <a:fillRect/>
          </a:stretch>
        </p:blipFill>
        <p:spPr>
          <a:xfrm>
            <a:off x="2999188" y="330513"/>
            <a:ext cx="4427560" cy="837191"/>
          </a:xfrm>
          <a:prstGeom prst="rect">
            <a:avLst/>
          </a:prstGeom>
        </p:spPr>
      </p:pic>
      <p:pic>
        <p:nvPicPr>
          <p:cNvPr id="11" name="Picture 10" descr="This image is part of a new set of images that display a table. This heading says &quot;Table 2: Participant characteristics (N = 333 articles).&quot; The labels of the columns in the table are the following: Number of articles reporting, and % of articles reporting. ">
            <a:extLst>
              <a:ext uri="{FF2B5EF4-FFF2-40B4-BE49-F238E27FC236}">
                <a16:creationId xmlns:a16="http://schemas.microsoft.com/office/drawing/2014/main" id="{BCB8C988-CB47-46A1-9551-B6725CB28380}"/>
              </a:ext>
            </a:extLst>
          </p:cNvPr>
          <p:cNvPicPr>
            <a:picLocks noChangeAspect="1"/>
          </p:cNvPicPr>
          <p:nvPr/>
        </p:nvPicPr>
        <p:blipFill>
          <a:blip r:embed="rId7"/>
          <a:stretch>
            <a:fillRect/>
          </a:stretch>
        </p:blipFill>
        <p:spPr>
          <a:xfrm>
            <a:off x="7537580" y="330513"/>
            <a:ext cx="4597744" cy="964887"/>
          </a:xfrm>
          <a:prstGeom prst="rect">
            <a:avLst/>
          </a:prstGeom>
        </p:spPr>
      </p:pic>
      <p:pic>
        <p:nvPicPr>
          <p:cNvPr id="12" name="Picture 11" descr="This image includes different US racial and ethnic groups and the number and percentage of articles reporting each one.">
            <a:extLst>
              <a:ext uri="{FF2B5EF4-FFF2-40B4-BE49-F238E27FC236}">
                <a16:creationId xmlns:a16="http://schemas.microsoft.com/office/drawing/2014/main" id="{6B9C1EE7-2E28-4E41-A5B0-D96A076ED368}"/>
              </a:ext>
            </a:extLst>
          </p:cNvPr>
          <p:cNvPicPr>
            <a:picLocks noChangeAspect="1"/>
          </p:cNvPicPr>
          <p:nvPr/>
        </p:nvPicPr>
        <p:blipFill rotWithShape="1">
          <a:blip r:embed="rId8"/>
          <a:srcRect t="4600"/>
          <a:stretch/>
        </p:blipFill>
        <p:spPr>
          <a:xfrm>
            <a:off x="7537580" y="1381377"/>
            <a:ext cx="4502020" cy="1692769"/>
          </a:xfrm>
          <a:prstGeom prst="rect">
            <a:avLst/>
          </a:prstGeom>
        </p:spPr>
      </p:pic>
    </p:spTree>
    <p:extLst>
      <p:ext uri="{BB962C8B-B14F-4D97-AF65-F5344CB8AC3E}">
        <p14:creationId xmlns:p14="http://schemas.microsoft.com/office/powerpoint/2010/main" val="3412401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632CA3-980D-449B-8E0B-DB87BF6B4467}"/>
              </a:ext>
            </a:extLst>
          </p:cNvPr>
          <p:cNvSpPr>
            <a:spLocks noGrp="1"/>
          </p:cNvSpPr>
          <p:nvPr>
            <p:ph type="title"/>
          </p:nvPr>
        </p:nvSpPr>
        <p:spPr/>
        <p:txBody>
          <a:bodyPr>
            <a:normAutofit/>
          </a:bodyPr>
          <a:lstStyle/>
          <a:p>
            <a:br>
              <a:rPr lang="en-US" dirty="0"/>
            </a:br>
            <a:endParaRPr lang="en-US" dirty="0"/>
          </a:p>
        </p:txBody>
      </p:sp>
      <p:sp>
        <p:nvSpPr>
          <p:cNvPr id="5" name="Text Placeholder 4">
            <a:extLst>
              <a:ext uri="{FF2B5EF4-FFF2-40B4-BE49-F238E27FC236}">
                <a16:creationId xmlns:a16="http://schemas.microsoft.com/office/drawing/2014/main" id="{14F66795-E906-4AAC-AB3D-CE57DBB69B87}"/>
              </a:ext>
            </a:extLst>
          </p:cNvPr>
          <p:cNvSpPr>
            <a:spLocks noGrp="1"/>
          </p:cNvSpPr>
          <p:nvPr>
            <p:ph type="body" idx="1"/>
          </p:nvPr>
        </p:nvSpPr>
        <p:spPr/>
        <p:txBody>
          <a:bodyPr/>
          <a:lstStyle/>
          <a:p>
            <a:r>
              <a:rPr lang="en-US" dirty="0"/>
              <a:t>Example obstacles to effective communication about difference </a:t>
            </a:r>
          </a:p>
          <a:p>
            <a:endParaRPr lang="en-US" dirty="0"/>
          </a:p>
        </p:txBody>
      </p:sp>
    </p:spTree>
    <p:extLst>
      <p:ext uri="{BB962C8B-B14F-4D97-AF65-F5344CB8AC3E}">
        <p14:creationId xmlns:p14="http://schemas.microsoft.com/office/powerpoint/2010/main" val="3931127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image shows information about an article called &quot;What DNA reveals about St. Helena's freed slaves,&quot; written by Ewen Callaway, a publication in Nature News, published by Springer Nature on December 7th, 2016.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1" y="4038601"/>
            <a:ext cx="3564477" cy="1190823"/>
          </a:xfrm>
          <a:prstGeom prst="rect">
            <a:avLst/>
          </a:prstGeom>
        </p:spPr>
      </p:pic>
      <p:pic>
        <p:nvPicPr>
          <p:cNvPr id="6" name="Picture 5" descr="Picture of Africans living on St. Helena who were captured by H.M. Cruisers. Image shows 3 women sitting, and 2 men behind them, stand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596691"/>
            <a:ext cx="4038601" cy="5664617"/>
          </a:xfrm>
          <a:prstGeom prst="rect">
            <a:avLst/>
          </a:prstGeom>
        </p:spPr>
      </p:pic>
      <p:sp>
        <p:nvSpPr>
          <p:cNvPr id="7" name="Rectangle 6"/>
          <p:cNvSpPr/>
          <p:nvPr/>
        </p:nvSpPr>
        <p:spPr>
          <a:xfrm>
            <a:off x="6102096" y="843678"/>
            <a:ext cx="4114800" cy="317009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dirty="0">
                <a:solidFill>
                  <a:schemeClr val="accent4">
                    <a:lumMod val="50000"/>
                  </a:schemeClr>
                </a:solidFill>
              </a:rPr>
              <a:t>“Shipping records suggest that slave ships that landed in St. Helena had embarked from ports across Central and West Africa, including present-day Angola and the Congo region”</a:t>
            </a:r>
          </a:p>
          <a:p>
            <a:pPr algn="ctr"/>
            <a:endParaRPr lang="en-US" sz="2000" dirty="0">
              <a:solidFill>
                <a:schemeClr val="accent4">
                  <a:lumMod val="50000"/>
                </a:schemeClr>
              </a:solidFill>
            </a:endParaRPr>
          </a:p>
          <a:p>
            <a:pPr algn="ctr"/>
            <a:r>
              <a:rPr lang="en-US" sz="2000" dirty="0">
                <a:solidFill>
                  <a:schemeClr val="accent4">
                    <a:lumMod val="50000"/>
                  </a:schemeClr>
                </a:solidFill>
              </a:rPr>
              <a:t> “‘They are of so many different tribes and districts that it would be curious, if one knew the languages, to trace them out’”</a:t>
            </a:r>
          </a:p>
        </p:txBody>
      </p:sp>
    </p:spTree>
    <p:extLst>
      <p:ext uri="{BB962C8B-B14F-4D97-AF65-F5344CB8AC3E}">
        <p14:creationId xmlns:p14="http://schemas.microsoft.com/office/powerpoint/2010/main" val="37687211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19363</TotalTime>
  <Words>1126</Words>
  <Application>Microsoft Macintosh PowerPoint</Application>
  <PresentationFormat>Widescreen</PresentationFormat>
  <Paragraphs>699</Paragraphs>
  <Slides>15</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-apple-system</vt:lpstr>
      <vt:lpstr>Arial</vt:lpstr>
      <vt:lpstr>Calibri</vt:lpstr>
      <vt:lpstr>Calibri Light</vt:lpstr>
      <vt:lpstr>Canela Bold</vt:lpstr>
      <vt:lpstr>Sabon-Italic</vt:lpstr>
      <vt:lpstr>Sabon-Roman</vt:lpstr>
      <vt:lpstr>Times New Roman</vt:lpstr>
      <vt:lpstr>Wingdings</vt:lpstr>
      <vt:lpstr>1_Office Theme</vt:lpstr>
      <vt:lpstr>Retrospect</vt:lpstr>
      <vt:lpstr>Genomics and the Environment: Communicating the Complexities </vt:lpstr>
      <vt:lpstr> Disclaimers</vt:lpstr>
      <vt:lpstr>Agenda </vt:lpstr>
      <vt:lpstr>Complexities: Genomics and Difference</vt:lpstr>
      <vt:lpstr>PowerPoint Presentation</vt:lpstr>
      <vt:lpstr>Complexities: Environments and SDOH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Acknowledgements</vt:lpstr>
    </vt:vector>
  </TitlesOfParts>
  <Company>NHGRI/NIH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Edward Ramos</dc:creator>
  <cp:lastModifiedBy>Sepahpour, Tiana Y.</cp:lastModifiedBy>
  <cp:revision>784</cp:revision>
  <cp:lastPrinted>2017-11-29T14:24:56Z</cp:lastPrinted>
  <dcterms:created xsi:type="dcterms:W3CDTF">2008-10-02T12:59:23Z</dcterms:created>
  <dcterms:modified xsi:type="dcterms:W3CDTF">2023-05-08T15:16:31Z</dcterms:modified>
</cp:coreProperties>
</file>