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1233" r:id="rId6"/>
    <p:sldId id="1234" r:id="rId7"/>
    <p:sldId id="1249" r:id="rId8"/>
    <p:sldId id="1250" r:id="rId9"/>
    <p:sldId id="263" r:id="rId10"/>
    <p:sldId id="1248" r:id="rId11"/>
    <p:sldId id="1235" r:id="rId12"/>
    <p:sldId id="1237" r:id="rId13"/>
    <p:sldId id="1243" r:id="rId14"/>
    <p:sldId id="1253" r:id="rId15"/>
    <p:sldId id="1245" r:id="rId16"/>
    <p:sldId id="1244" r:id="rId17"/>
    <p:sldId id="1246" r:id="rId18"/>
    <p:sldId id="1247" r:id="rId19"/>
    <p:sldId id="1252" r:id="rId20"/>
    <p:sldId id="1236" r:id="rId21"/>
    <p:sldId id="1239" r:id="rId22"/>
    <p:sldId id="1238" r:id="rId23"/>
    <p:sldId id="1240" r:id="rId24"/>
    <p:sldId id="1241" r:id="rId25"/>
    <p:sldId id="1242" r:id="rId26"/>
    <p:sldId id="125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6327"/>
  </p:normalViewPr>
  <p:slideViewPr>
    <p:cSldViewPr snapToGrid="0">
      <p:cViewPr>
        <p:scale>
          <a:sx n="89" d="100"/>
          <a:sy n="89" d="100"/>
        </p:scale>
        <p:origin x="76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57200-B7C6-40E6-86CD-E5B6D422E06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87E1299-82D8-4180-9B51-45007DDC17B8}">
      <dgm:prSet/>
      <dgm:spPr/>
      <dgm:t>
        <a:bodyPr/>
        <a:lstStyle/>
        <a:p>
          <a:r>
            <a:rPr lang="en-US" b="0" i="0" dirty="0"/>
            <a:t>””Publishing empirical scholarship on bioethics, including qualitative and quantitative research relating to bioethics, health policy and health services.</a:t>
          </a:r>
          <a:endParaRPr lang="en-US" dirty="0"/>
        </a:p>
      </dgm:t>
    </dgm:pt>
    <dgm:pt modelId="{209B8D49-6DD4-4A1D-9B4F-AF8DFBF6BC48}" type="parTrans" cxnId="{F31A37CA-8A60-479C-B100-5A01C241B7A6}">
      <dgm:prSet/>
      <dgm:spPr/>
      <dgm:t>
        <a:bodyPr/>
        <a:lstStyle/>
        <a:p>
          <a:endParaRPr lang="en-US"/>
        </a:p>
      </dgm:t>
    </dgm:pt>
    <dgm:pt modelId="{BB55A373-8B5B-4C09-8565-017DA1572540}" type="sibTrans" cxnId="{F31A37CA-8A60-479C-B100-5A01C241B7A6}">
      <dgm:prSet/>
      <dgm:spPr/>
      <dgm:t>
        <a:bodyPr/>
        <a:lstStyle/>
        <a:p>
          <a:endParaRPr lang="en-US"/>
        </a:p>
      </dgm:t>
    </dgm:pt>
    <dgm:pt modelId="{BFAA67F7-6F5F-4304-B7FB-F1F2643187B6}">
      <dgm:prSet/>
      <dgm:spPr/>
      <dgm:t>
        <a:bodyPr/>
        <a:lstStyle/>
        <a:p>
          <a:r>
            <a:rPr lang="en-US" dirty="0"/>
            <a:t>NOT Target articles/OPCs format of AJOB</a:t>
          </a:r>
        </a:p>
      </dgm:t>
    </dgm:pt>
    <dgm:pt modelId="{CD274C47-5A86-4133-AD9E-BA1670C901A0}" type="parTrans" cxnId="{E65DD49C-36DB-4633-BBA6-D8C5CE0DD19B}">
      <dgm:prSet/>
      <dgm:spPr/>
      <dgm:t>
        <a:bodyPr/>
        <a:lstStyle/>
        <a:p>
          <a:endParaRPr lang="en-US"/>
        </a:p>
      </dgm:t>
    </dgm:pt>
    <dgm:pt modelId="{818F5A10-792C-4572-807D-65397B867529}" type="sibTrans" cxnId="{E65DD49C-36DB-4633-BBA6-D8C5CE0DD19B}">
      <dgm:prSet/>
      <dgm:spPr/>
      <dgm:t>
        <a:bodyPr/>
        <a:lstStyle/>
        <a:p>
          <a:endParaRPr lang="en-US"/>
        </a:p>
      </dgm:t>
    </dgm:pt>
    <dgm:pt modelId="{F7089A78-F1AA-4FC4-BCEA-1DADD05258D4}">
      <dgm:prSet/>
      <dgm:spPr/>
      <dgm:t>
        <a:bodyPr/>
        <a:lstStyle/>
        <a:p>
          <a:r>
            <a:rPr lang="en-US" dirty="0"/>
            <a:t>4000 word limit (rare exceptions)</a:t>
          </a:r>
        </a:p>
      </dgm:t>
    </dgm:pt>
    <dgm:pt modelId="{28920CD6-37A0-412D-BDBE-166F5B43E412}" type="parTrans" cxnId="{171DE899-06E0-44D0-A932-161DE864C68C}">
      <dgm:prSet/>
      <dgm:spPr/>
      <dgm:t>
        <a:bodyPr/>
        <a:lstStyle/>
        <a:p>
          <a:endParaRPr lang="en-US"/>
        </a:p>
      </dgm:t>
    </dgm:pt>
    <dgm:pt modelId="{45E09231-268B-4181-81E7-A1D913F5F95D}" type="sibTrans" cxnId="{171DE899-06E0-44D0-A932-161DE864C68C}">
      <dgm:prSet/>
      <dgm:spPr/>
      <dgm:t>
        <a:bodyPr/>
        <a:lstStyle/>
        <a:p>
          <a:endParaRPr lang="en-US"/>
        </a:p>
      </dgm:t>
    </dgm:pt>
    <dgm:pt modelId="{27D7B7E4-2D67-4C25-BF6A-88EA94DC3A1E}">
      <dgm:prSet/>
      <dgm:spPr/>
      <dgm:t>
        <a:bodyPr/>
        <a:lstStyle/>
        <a:p>
          <a:r>
            <a:rPr lang="en-US" dirty="0"/>
            <a:t>Published four times a year</a:t>
          </a:r>
        </a:p>
      </dgm:t>
    </dgm:pt>
    <dgm:pt modelId="{DFD5F42B-750A-4208-A489-53FA37C38334}" type="parTrans" cxnId="{7BE3B310-B64C-4BD2-920F-6903CDE6F52E}">
      <dgm:prSet/>
      <dgm:spPr/>
      <dgm:t>
        <a:bodyPr/>
        <a:lstStyle/>
        <a:p>
          <a:endParaRPr lang="en-US"/>
        </a:p>
      </dgm:t>
    </dgm:pt>
    <dgm:pt modelId="{60D0E389-14BD-4FF9-B130-96732270F80B}" type="sibTrans" cxnId="{7BE3B310-B64C-4BD2-920F-6903CDE6F52E}">
      <dgm:prSet/>
      <dgm:spPr/>
      <dgm:t>
        <a:bodyPr/>
        <a:lstStyle/>
        <a:p>
          <a:endParaRPr lang="en-US"/>
        </a:p>
      </dgm:t>
    </dgm:pt>
    <dgm:pt modelId="{A2AA02B0-CB6E-418A-BDD5-6D90D1AA9FEF}">
      <dgm:prSet/>
      <dgm:spPr/>
      <dgm:t>
        <a:bodyPr/>
        <a:lstStyle/>
        <a:p>
          <a:r>
            <a:rPr lang="en-US" dirty="0"/>
            <a:t>Reviewer</a:t>
          </a:r>
          <a:r>
            <a:rPr lang="en-US" baseline="0" dirty="0"/>
            <a:t> suggestions allowed</a:t>
          </a:r>
          <a:endParaRPr lang="en-US" dirty="0"/>
        </a:p>
      </dgm:t>
    </dgm:pt>
    <dgm:pt modelId="{004BEFE2-ED2A-43C1-8E15-27268AEC1348}" type="parTrans" cxnId="{D5BCB3B2-CD7C-4694-8204-D467D5B11FC9}">
      <dgm:prSet/>
      <dgm:spPr/>
      <dgm:t>
        <a:bodyPr/>
        <a:lstStyle/>
        <a:p>
          <a:endParaRPr lang="en-US"/>
        </a:p>
      </dgm:t>
    </dgm:pt>
    <dgm:pt modelId="{E97D404F-69D0-4A4B-994D-129B56265E2A}" type="sibTrans" cxnId="{D5BCB3B2-CD7C-4694-8204-D467D5B11FC9}">
      <dgm:prSet/>
      <dgm:spPr/>
      <dgm:t>
        <a:bodyPr/>
        <a:lstStyle/>
        <a:p>
          <a:endParaRPr lang="en-US"/>
        </a:p>
      </dgm:t>
    </dgm:pt>
    <dgm:pt modelId="{E9F1B922-222E-CE4C-9F90-E96B6CD8F70C}" type="pres">
      <dgm:prSet presAssocID="{5D757200-B7C6-40E6-86CD-E5B6D422E062}" presName="vert0" presStyleCnt="0">
        <dgm:presLayoutVars>
          <dgm:dir/>
          <dgm:animOne val="branch"/>
          <dgm:animLvl val="lvl"/>
        </dgm:presLayoutVars>
      </dgm:prSet>
      <dgm:spPr/>
    </dgm:pt>
    <dgm:pt modelId="{446ACA67-6090-6949-B498-27C7AFD83D99}" type="pres">
      <dgm:prSet presAssocID="{B87E1299-82D8-4180-9B51-45007DDC17B8}" presName="thickLine" presStyleLbl="alignNode1" presStyleIdx="0" presStyleCnt="5"/>
      <dgm:spPr/>
    </dgm:pt>
    <dgm:pt modelId="{1B350176-EFCA-FD46-A3EA-35C52FE98816}" type="pres">
      <dgm:prSet presAssocID="{B87E1299-82D8-4180-9B51-45007DDC17B8}" presName="horz1" presStyleCnt="0"/>
      <dgm:spPr/>
    </dgm:pt>
    <dgm:pt modelId="{388126E2-C9A4-0F4B-AC49-8FDA691F1CB9}" type="pres">
      <dgm:prSet presAssocID="{B87E1299-82D8-4180-9B51-45007DDC17B8}" presName="tx1" presStyleLbl="revTx" presStyleIdx="0" presStyleCnt="5"/>
      <dgm:spPr/>
    </dgm:pt>
    <dgm:pt modelId="{59583C9A-0E25-6C40-B191-2693EACE08C8}" type="pres">
      <dgm:prSet presAssocID="{B87E1299-82D8-4180-9B51-45007DDC17B8}" presName="vert1" presStyleCnt="0"/>
      <dgm:spPr/>
    </dgm:pt>
    <dgm:pt modelId="{69DACB49-64E5-1D47-89D5-BF69723345E2}" type="pres">
      <dgm:prSet presAssocID="{BFAA67F7-6F5F-4304-B7FB-F1F2643187B6}" presName="thickLine" presStyleLbl="alignNode1" presStyleIdx="1" presStyleCnt="5"/>
      <dgm:spPr/>
    </dgm:pt>
    <dgm:pt modelId="{98BBF46D-2017-E44F-8AB9-C5081E524D87}" type="pres">
      <dgm:prSet presAssocID="{BFAA67F7-6F5F-4304-B7FB-F1F2643187B6}" presName="horz1" presStyleCnt="0"/>
      <dgm:spPr/>
    </dgm:pt>
    <dgm:pt modelId="{5A14AF8B-7FA8-8F45-9201-7BF133CEE69D}" type="pres">
      <dgm:prSet presAssocID="{BFAA67F7-6F5F-4304-B7FB-F1F2643187B6}" presName="tx1" presStyleLbl="revTx" presStyleIdx="1" presStyleCnt="5"/>
      <dgm:spPr/>
    </dgm:pt>
    <dgm:pt modelId="{F38659A6-EF22-124F-95CE-ACC3AD236647}" type="pres">
      <dgm:prSet presAssocID="{BFAA67F7-6F5F-4304-B7FB-F1F2643187B6}" presName="vert1" presStyleCnt="0"/>
      <dgm:spPr/>
    </dgm:pt>
    <dgm:pt modelId="{1ABC877F-CF03-FB4D-8E34-524CFCF84037}" type="pres">
      <dgm:prSet presAssocID="{F7089A78-F1AA-4FC4-BCEA-1DADD05258D4}" presName="thickLine" presStyleLbl="alignNode1" presStyleIdx="2" presStyleCnt="5"/>
      <dgm:spPr/>
    </dgm:pt>
    <dgm:pt modelId="{AD399384-855E-FD44-8EED-402C73D389D9}" type="pres">
      <dgm:prSet presAssocID="{F7089A78-F1AA-4FC4-BCEA-1DADD05258D4}" presName="horz1" presStyleCnt="0"/>
      <dgm:spPr/>
    </dgm:pt>
    <dgm:pt modelId="{330A4C77-B3E8-0D48-B8E7-5F539B50A9B9}" type="pres">
      <dgm:prSet presAssocID="{F7089A78-F1AA-4FC4-BCEA-1DADD05258D4}" presName="tx1" presStyleLbl="revTx" presStyleIdx="2" presStyleCnt="5"/>
      <dgm:spPr/>
    </dgm:pt>
    <dgm:pt modelId="{14A2E784-87C6-3C4B-9B03-537BE9429825}" type="pres">
      <dgm:prSet presAssocID="{F7089A78-F1AA-4FC4-BCEA-1DADD05258D4}" presName="vert1" presStyleCnt="0"/>
      <dgm:spPr/>
    </dgm:pt>
    <dgm:pt modelId="{107FC821-559C-D941-9ACB-27FCC7C616DA}" type="pres">
      <dgm:prSet presAssocID="{27D7B7E4-2D67-4C25-BF6A-88EA94DC3A1E}" presName="thickLine" presStyleLbl="alignNode1" presStyleIdx="3" presStyleCnt="5"/>
      <dgm:spPr/>
    </dgm:pt>
    <dgm:pt modelId="{26A14D52-9E6B-BC4B-9182-23400ECF2D15}" type="pres">
      <dgm:prSet presAssocID="{27D7B7E4-2D67-4C25-BF6A-88EA94DC3A1E}" presName="horz1" presStyleCnt="0"/>
      <dgm:spPr/>
    </dgm:pt>
    <dgm:pt modelId="{0A87D969-7A4E-664C-9205-714A2E0170A8}" type="pres">
      <dgm:prSet presAssocID="{27D7B7E4-2D67-4C25-BF6A-88EA94DC3A1E}" presName="tx1" presStyleLbl="revTx" presStyleIdx="3" presStyleCnt="5"/>
      <dgm:spPr/>
    </dgm:pt>
    <dgm:pt modelId="{2FFB096D-4AEC-5140-AB85-8BAE527BA3DB}" type="pres">
      <dgm:prSet presAssocID="{27D7B7E4-2D67-4C25-BF6A-88EA94DC3A1E}" presName="vert1" presStyleCnt="0"/>
      <dgm:spPr/>
    </dgm:pt>
    <dgm:pt modelId="{DC0B1289-B70D-FE43-9353-081D591F3488}" type="pres">
      <dgm:prSet presAssocID="{A2AA02B0-CB6E-418A-BDD5-6D90D1AA9FEF}" presName="thickLine" presStyleLbl="alignNode1" presStyleIdx="4" presStyleCnt="5"/>
      <dgm:spPr/>
    </dgm:pt>
    <dgm:pt modelId="{E9AA8114-7302-9641-8696-47FE75C6E57A}" type="pres">
      <dgm:prSet presAssocID="{A2AA02B0-CB6E-418A-BDD5-6D90D1AA9FEF}" presName="horz1" presStyleCnt="0"/>
      <dgm:spPr/>
    </dgm:pt>
    <dgm:pt modelId="{ABB2D3AF-0874-3943-8A91-3E41DBCBA70E}" type="pres">
      <dgm:prSet presAssocID="{A2AA02B0-CB6E-418A-BDD5-6D90D1AA9FEF}" presName="tx1" presStyleLbl="revTx" presStyleIdx="4" presStyleCnt="5"/>
      <dgm:spPr/>
    </dgm:pt>
    <dgm:pt modelId="{C4C88048-72CD-F74E-9BD1-6E6DB29D441A}" type="pres">
      <dgm:prSet presAssocID="{A2AA02B0-CB6E-418A-BDD5-6D90D1AA9FEF}" presName="vert1" presStyleCnt="0"/>
      <dgm:spPr/>
    </dgm:pt>
  </dgm:ptLst>
  <dgm:cxnLst>
    <dgm:cxn modelId="{D27DA20E-75B4-B44D-8487-A306451BFAD5}" type="presOf" srcId="{A2AA02B0-CB6E-418A-BDD5-6D90D1AA9FEF}" destId="{ABB2D3AF-0874-3943-8A91-3E41DBCBA70E}" srcOrd="0" destOrd="0" presId="urn:microsoft.com/office/officeart/2008/layout/LinedList"/>
    <dgm:cxn modelId="{7BE3B310-B64C-4BD2-920F-6903CDE6F52E}" srcId="{5D757200-B7C6-40E6-86CD-E5B6D422E062}" destId="{27D7B7E4-2D67-4C25-BF6A-88EA94DC3A1E}" srcOrd="3" destOrd="0" parTransId="{DFD5F42B-750A-4208-A489-53FA37C38334}" sibTransId="{60D0E389-14BD-4FF9-B130-96732270F80B}"/>
    <dgm:cxn modelId="{2700E313-5FF1-7748-A262-A74F8D9BFAFC}" type="presOf" srcId="{27D7B7E4-2D67-4C25-BF6A-88EA94DC3A1E}" destId="{0A87D969-7A4E-664C-9205-714A2E0170A8}" srcOrd="0" destOrd="0" presId="urn:microsoft.com/office/officeart/2008/layout/LinedList"/>
    <dgm:cxn modelId="{171DE899-06E0-44D0-A932-161DE864C68C}" srcId="{5D757200-B7C6-40E6-86CD-E5B6D422E062}" destId="{F7089A78-F1AA-4FC4-BCEA-1DADD05258D4}" srcOrd="2" destOrd="0" parTransId="{28920CD6-37A0-412D-BDBE-166F5B43E412}" sibTransId="{45E09231-268B-4181-81E7-A1D913F5F95D}"/>
    <dgm:cxn modelId="{E65DD49C-36DB-4633-BBA6-D8C5CE0DD19B}" srcId="{5D757200-B7C6-40E6-86CD-E5B6D422E062}" destId="{BFAA67F7-6F5F-4304-B7FB-F1F2643187B6}" srcOrd="1" destOrd="0" parTransId="{CD274C47-5A86-4133-AD9E-BA1670C901A0}" sibTransId="{818F5A10-792C-4572-807D-65397B867529}"/>
    <dgm:cxn modelId="{124505A1-C275-FA44-BF84-54E4F5B28835}" type="presOf" srcId="{B87E1299-82D8-4180-9B51-45007DDC17B8}" destId="{388126E2-C9A4-0F4B-AC49-8FDA691F1CB9}" srcOrd="0" destOrd="0" presId="urn:microsoft.com/office/officeart/2008/layout/LinedList"/>
    <dgm:cxn modelId="{D5BCB3B2-CD7C-4694-8204-D467D5B11FC9}" srcId="{5D757200-B7C6-40E6-86CD-E5B6D422E062}" destId="{A2AA02B0-CB6E-418A-BDD5-6D90D1AA9FEF}" srcOrd="4" destOrd="0" parTransId="{004BEFE2-ED2A-43C1-8E15-27268AEC1348}" sibTransId="{E97D404F-69D0-4A4B-994D-129B56265E2A}"/>
    <dgm:cxn modelId="{B37F57BE-07F0-1542-B69A-FA49CF4113F6}" type="presOf" srcId="{5D757200-B7C6-40E6-86CD-E5B6D422E062}" destId="{E9F1B922-222E-CE4C-9F90-E96B6CD8F70C}" srcOrd="0" destOrd="0" presId="urn:microsoft.com/office/officeart/2008/layout/LinedList"/>
    <dgm:cxn modelId="{F31A37CA-8A60-479C-B100-5A01C241B7A6}" srcId="{5D757200-B7C6-40E6-86CD-E5B6D422E062}" destId="{B87E1299-82D8-4180-9B51-45007DDC17B8}" srcOrd="0" destOrd="0" parTransId="{209B8D49-6DD4-4A1D-9B4F-AF8DFBF6BC48}" sibTransId="{BB55A373-8B5B-4C09-8565-017DA1572540}"/>
    <dgm:cxn modelId="{81FE84E8-D3E3-C84D-901A-616DA1176ED0}" type="presOf" srcId="{F7089A78-F1AA-4FC4-BCEA-1DADD05258D4}" destId="{330A4C77-B3E8-0D48-B8E7-5F539B50A9B9}" srcOrd="0" destOrd="0" presId="urn:microsoft.com/office/officeart/2008/layout/LinedList"/>
    <dgm:cxn modelId="{A8A8D5FE-028B-8A42-977B-D88DDA9C2D30}" type="presOf" srcId="{BFAA67F7-6F5F-4304-B7FB-F1F2643187B6}" destId="{5A14AF8B-7FA8-8F45-9201-7BF133CEE69D}" srcOrd="0" destOrd="0" presId="urn:microsoft.com/office/officeart/2008/layout/LinedList"/>
    <dgm:cxn modelId="{CA759FFC-3854-A14B-B405-C07BAE7F8E2A}" type="presParOf" srcId="{E9F1B922-222E-CE4C-9F90-E96B6CD8F70C}" destId="{446ACA67-6090-6949-B498-27C7AFD83D99}" srcOrd="0" destOrd="0" presId="urn:microsoft.com/office/officeart/2008/layout/LinedList"/>
    <dgm:cxn modelId="{DB7536F7-8715-6345-912A-A7C354B232F8}" type="presParOf" srcId="{E9F1B922-222E-CE4C-9F90-E96B6CD8F70C}" destId="{1B350176-EFCA-FD46-A3EA-35C52FE98816}" srcOrd="1" destOrd="0" presId="urn:microsoft.com/office/officeart/2008/layout/LinedList"/>
    <dgm:cxn modelId="{E1533974-8D32-164E-98D9-34CC8BF2BD8A}" type="presParOf" srcId="{1B350176-EFCA-FD46-A3EA-35C52FE98816}" destId="{388126E2-C9A4-0F4B-AC49-8FDA691F1CB9}" srcOrd="0" destOrd="0" presId="urn:microsoft.com/office/officeart/2008/layout/LinedList"/>
    <dgm:cxn modelId="{BEB94FDE-2E5C-9840-B1AA-28DEF752C382}" type="presParOf" srcId="{1B350176-EFCA-FD46-A3EA-35C52FE98816}" destId="{59583C9A-0E25-6C40-B191-2693EACE08C8}" srcOrd="1" destOrd="0" presId="urn:microsoft.com/office/officeart/2008/layout/LinedList"/>
    <dgm:cxn modelId="{7F016D2F-7AB5-5941-8850-C8D139AA86B6}" type="presParOf" srcId="{E9F1B922-222E-CE4C-9F90-E96B6CD8F70C}" destId="{69DACB49-64E5-1D47-89D5-BF69723345E2}" srcOrd="2" destOrd="0" presId="urn:microsoft.com/office/officeart/2008/layout/LinedList"/>
    <dgm:cxn modelId="{60A3EE9F-E949-0446-BBDD-056B70E32A1D}" type="presParOf" srcId="{E9F1B922-222E-CE4C-9F90-E96B6CD8F70C}" destId="{98BBF46D-2017-E44F-8AB9-C5081E524D87}" srcOrd="3" destOrd="0" presId="urn:microsoft.com/office/officeart/2008/layout/LinedList"/>
    <dgm:cxn modelId="{F721C7CA-505E-3845-BDF7-D192F77E45DA}" type="presParOf" srcId="{98BBF46D-2017-E44F-8AB9-C5081E524D87}" destId="{5A14AF8B-7FA8-8F45-9201-7BF133CEE69D}" srcOrd="0" destOrd="0" presId="urn:microsoft.com/office/officeart/2008/layout/LinedList"/>
    <dgm:cxn modelId="{2E13DECC-38A7-2C43-8AB3-9900EDF2A724}" type="presParOf" srcId="{98BBF46D-2017-E44F-8AB9-C5081E524D87}" destId="{F38659A6-EF22-124F-95CE-ACC3AD236647}" srcOrd="1" destOrd="0" presId="urn:microsoft.com/office/officeart/2008/layout/LinedList"/>
    <dgm:cxn modelId="{856971F6-C7E4-A547-AB50-0F42F2A9A543}" type="presParOf" srcId="{E9F1B922-222E-CE4C-9F90-E96B6CD8F70C}" destId="{1ABC877F-CF03-FB4D-8E34-524CFCF84037}" srcOrd="4" destOrd="0" presId="urn:microsoft.com/office/officeart/2008/layout/LinedList"/>
    <dgm:cxn modelId="{01374D16-88AF-1546-A933-312DAD64A509}" type="presParOf" srcId="{E9F1B922-222E-CE4C-9F90-E96B6CD8F70C}" destId="{AD399384-855E-FD44-8EED-402C73D389D9}" srcOrd="5" destOrd="0" presId="urn:microsoft.com/office/officeart/2008/layout/LinedList"/>
    <dgm:cxn modelId="{A456BF3F-EA87-4D49-ADA1-E33C2A691317}" type="presParOf" srcId="{AD399384-855E-FD44-8EED-402C73D389D9}" destId="{330A4C77-B3E8-0D48-B8E7-5F539B50A9B9}" srcOrd="0" destOrd="0" presId="urn:microsoft.com/office/officeart/2008/layout/LinedList"/>
    <dgm:cxn modelId="{C4A26644-EE30-6548-BCE4-FE0BB8C4E54A}" type="presParOf" srcId="{AD399384-855E-FD44-8EED-402C73D389D9}" destId="{14A2E784-87C6-3C4B-9B03-537BE9429825}" srcOrd="1" destOrd="0" presId="urn:microsoft.com/office/officeart/2008/layout/LinedList"/>
    <dgm:cxn modelId="{382B8F63-2823-FC41-83AC-FFC54548309B}" type="presParOf" srcId="{E9F1B922-222E-CE4C-9F90-E96B6CD8F70C}" destId="{107FC821-559C-D941-9ACB-27FCC7C616DA}" srcOrd="6" destOrd="0" presId="urn:microsoft.com/office/officeart/2008/layout/LinedList"/>
    <dgm:cxn modelId="{7345DFFE-9330-3546-B475-FFBAC30EFB55}" type="presParOf" srcId="{E9F1B922-222E-CE4C-9F90-E96B6CD8F70C}" destId="{26A14D52-9E6B-BC4B-9182-23400ECF2D15}" srcOrd="7" destOrd="0" presId="urn:microsoft.com/office/officeart/2008/layout/LinedList"/>
    <dgm:cxn modelId="{1D36BCF0-7853-4641-8B79-1246C1E9DDED}" type="presParOf" srcId="{26A14D52-9E6B-BC4B-9182-23400ECF2D15}" destId="{0A87D969-7A4E-664C-9205-714A2E0170A8}" srcOrd="0" destOrd="0" presId="urn:microsoft.com/office/officeart/2008/layout/LinedList"/>
    <dgm:cxn modelId="{9E1DDAA0-69FB-8C44-A7F5-306424334766}" type="presParOf" srcId="{26A14D52-9E6B-BC4B-9182-23400ECF2D15}" destId="{2FFB096D-4AEC-5140-AB85-8BAE527BA3DB}" srcOrd="1" destOrd="0" presId="urn:microsoft.com/office/officeart/2008/layout/LinedList"/>
    <dgm:cxn modelId="{349780F7-1BA5-AB41-B8E3-29BEB50A3E5C}" type="presParOf" srcId="{E9F1B922-222E-CE4C-9F90-E96B6CD8F70C}" destId="{DC0B1289-B70D-FE43-9353-081D591F3488}" srcOrd="8" destOrd="0" presId="urn:microsoft.com/office/officeart/2008/layout/LinedList"/>
    <dgm:cxn modelId="{41BAC07B-9FAC-E942-AA2D-CC1F6B602E0C}" type="presParOf" srcId="{E9F1B922-222E-CE4C-9F90-E96B6CD8F70C}" destId="{E9AA8114-7302-9641-8696-47FE75C6E57A}" srcOrd="9" destOrd="0" presId="urn:microsoft.com/office/officeart/2008/layout/LinedList"/>
    <dgm:cxn modelId="{A5380B5E-6CFA-804C-8AD7-04960324127A}" type="presParOf" srcId="{E9AA8114-7302-9641-8696-47FE75C6E57A}" destId="{ABB2D3AF-0874-3943-8A91-3E41DBCBA70E}" srcOrd="0" destOrd="0" presId="urn:microsoft.com/office/officeart/2008/layout/LinedList"/>
    <dgm:cxn modelId="{ECDA3681-6157-E040-8496-F735E6AC0EEE}" type="presParOf" srcId="{E9AA8114-7302-9641-8696-47FE75C6E57A}" destId="{C4C88048-72CD-F74E-9BD1-6E6DB29D44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ACA67-6090-6949-B498-27C7AFD83D9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126E2-C9A4-0F4B-AC49-8FDA691F1CB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””Publishing empirical scholarship on bioethics, including qualitative and quantitative research relating to bioethics, health policy and health services.</a:t>
          </a:r>
          <a:endParaRPr lang="en-US" sz="2200" kern="1200" dirty="0"/>
        </a:p>
      </dsp:txBody>
      <dsp:txXfrm>
        <a:off x="0" y="675"/>
        <a:ext cx="6900512" cy="1106957"/>
      </dsp:txXfrm>
    </dsp:sp>
    <dsp:sp modelId="{69DACB49-64E5-1D47-89D5-BF69723345E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AF8B-7FA8-8F45-9201-7BF133CEE69D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 Target articles/OPCs format of AJOB</a:t>
          </a:r>
        </a:p>
      </dsp:txBody>
      <dsp:txXfrm>
        <a:off x="0" y="1107633"/>
        <a:ext cx="6900512" cy="1106957"/>
      </dsp:txXfrm>
    </dsp:sp>
    <dsp:sp modelId="{1ABC877F-CF03-FB4D-8E34-524CFCF84037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A4C77-B3E8-0D48-B8E7-5F539B50A9B9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4000 word limit (rare exceptions)</a:t>
          </a:r>
        </a:p>
      </dsp:txBody>
      <dsp:txXfrm>
        <a:off x="0" y="2214591"/>
        <a:ext cx="6900512" cy="1106957"/>
      </dsp:txXfrm>
    </dsp:sp>
    <dsp:sp modelId="{107FC821-559C-D941-9ACB-27FCC7C616D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D969-7A4E-664C-9205-714A2E0170A8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Published four times a year</a:t>
          </a:r>
        </a:p>
      </dsp:txBody>
      <dsp:txXfrm>
        <a:off x="0" y="3321549"/>
        <a:ext cx="6900512" cy="1106957"/>
      </dsp:txXfrm>
    </dsp:sp>
    <dsp:sp modelId="{DC0B1289-B70D-FE43-9353-081D591F348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D3AF-0874-3943-8A91-3E41DBCBA70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Reviewer</a:t>
          </a:r>
          <a:r>
            <a:rPr lang="en-US" sz="2200" kern="1200" baseline="0" dirty="0"/>
            <a:t> suggestions allowed</a:t>
          </a:r>
          <a:endParaRPr lang="en-US" sz="220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F764-C5FD-E141-8347-2EB1EE9974D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FCCE-75F2-1348-995E-39B682DE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2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BBBC-F6E5-D66F-38B0-74A1365F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1FC4E-EB80-6DDD-3486-B7786560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0243-8642-E2D8-604C-72789B51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2283-0F10-B7F6-EFF1-B36FFAF6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6D70A-4E7B-E66A-5B37-C74E413A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7BF0-9CD4-9CD6-EB0E-936F4F00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A206-DDEF-226D-7DC7-C91A3C268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4D134-2412-4ECF-EEB2-3F7BA06A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B863-D0B4-2924-5D91-993772F8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A9CD-7489-5247-6A01-E971AAA4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52F7C-5DF3-84DC-742B-DB22DB59B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02270-3117-0DC6-4D5B-0547D4E4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714D-6A06-1569-0535-5C60F61D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4C4F3-07D7-FB9D-324F-25FC1D9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8A622-8BAD-035A-B911-D305C2FF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8510-DBCB-ED64-AE89-622FA941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372A4-1685-F991-4F82-4CADF8D02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6F748-15CB-FD1A-9F3F-5A24951F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47A99-8FAE-4EA5-3FAA-51EAAADC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3008D-3807-67C3-23BF-E0E4A174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9477-3E9D-379F-2134-14306594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ED0EA-A0E6-8237-6ED0-47A6FC05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7FD7-87CB-D9E1-5235-4F766BBD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0BC5-BF16-1A7C-58A2-5CBF1348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490D-C6BA-4EB4-DE51-5C44B4B0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6753-58F8-8A21-9C51-527B3CE4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F57-709E-EBE0-1D6E-044B36E5B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611F8-BF56-13FA-222B-FCE127E8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D685-E2D9-F5CF-4782-1F482DEE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EAD66-305C-870C-A509-4F8CB05A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F933A-430D-91BB-2F78-450BC2F7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FC09-3A50-A689-D3AB-365FF29B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504F0-CA17-B0BA-C975-7FF41A4E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88999-D1A0-F939-ECA3-4ED815B4A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E0F54-9383-0DEA-44A7-F3FF85262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F412F-2764-A4E4-80E2-67116F8AA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7C9AF-F89B-2562-18E3-BD59C080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3BA36-09BC-EB4D-768E-A59E7867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C1FA0-839A-84E2-A2CD-1FECE240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C685-6D73-401B-7B9C-5E5CA477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993B4-4EEC-D786-3307-900A74B7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14852-CE1E-24B8-DAE9-E30BF6DB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68B97-E8AD-FD59-16FD-448535C5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452A4-79CC-1811-A0EE-ADC9C9C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022F2-F07D-7CDB-E06C-F12C336B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8D6A-68A6-161E-BA88-3850D7C4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BF05-931B-5698-E07E-4292E289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02D8-01FD-D30F-B3EA-D497A3A2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07573-A015-0799-5290-783C6524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CF78-7039-809A-6C4A-A5133EBE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438F3-2FBB-E59D-8BE8-F78E8105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ECC5-F499-8E0A-D2E0-E5A1550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6AD4-B357-8AE3-D520-BE8C958B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FCF34-497A-11DA-ECC9-50A57944D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111C5-B9EF-560A-D93B-51CCD3AC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E7B2F-8AD9-038E-E5E8-9896C03A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1AE2F-4E19-965D-868C-CF3CF331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31A13-9463-8D63-AE9E-0F183E30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9B37B-669A-1AB6-2483-0A7112EE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AD09-51F8-A1C9-17AF-240174E0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4BB6-013C-453E-1406-C74823017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FBA8-6250-E677-C0EC-96830E12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97C7-81C0-B289-916B-A73718423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ditor.empiricalbioethics@bioethics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82D7-8142-E4C5-423C-EA052D6F1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ELSI Publishing in Bioethics Journals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D0115-BCD4-252D-C5F1-533F381E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028" y="2345635"/>
            <a:ext cx="4895629" cy="1922195"/>
          </a:xfrm>
        </p:spPr>
        <p:txBody>
          <a:bodyPr anchor="b">
            <a:norm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Holly Tabor, PhD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Associate Professor, Department of Medicine and by courtesy, Department of Epidemiology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Associate Director, Stanford Center of Biomedical Ethics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Stanford University</a:t>
            </a:r>
          </a:p>
          <a:p>
            <a:pPr algn="l"/>
            <a:endParaRPr lang="en-US" sz="500" dirty="0">
              <a:solidFill>
                <a:schemeClr val="tx2"/>
              </a:solidFill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5CE1E466-8745-BE65-2543-31289CC1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498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y robots shaking hands">
            <a:extLst>
              <a:ext uri="{FF2B5EF4-FFF2-40B4-BE49-F238E27FC236}">
                <a16:creationId xmlns:a16="http://schemas.microsoft.com/office/drawing/2014/main" id="{8FEB1B3F-8D9A-D80D-1CD0-BBA9A0C03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585" b="38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D3AE1-7F05-131D-94CB-9F2E6777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23495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Please say yes!</a:t>
            </a:r>
          </a:p>
        </p:txBody>
      </p:sp>
    </p:spTree>
    <p:extLst>
      <p:ext uri="{BB962C8B-B14F-4D97-AF65-F5344CB8AC3E}">
        <p14:creationId xmlns:p14="http://schemas.microsoft.com/office/powerpoint/2010/main" val="40203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3D79E8-4321-4568-8E49-29D53CB3B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7E11-F9E1-DB33-FE1A-15DC6249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413" y="598414"/>
            <a:ext cx="5325215" cy="29491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Trainees</a:t>
            </a:r>
          </a:p>
        </p:txBody>
      </p:sp>
      <p:pic>
        <p:nvPicPr>
          <p:cNvPr id="4" name="Picture 3" descr="Glasses on top of a book">
            <a:extLst>
              <a:ext uri="{FF2B5EF4-FFF2-40B4-BE49-F238E27FC236}">
                <a16:creationId xmlns:a16="http://schemas.microsoft.com/office/drawing/2014/main" id="{1AF56A4F-3378-D6E4-ABCD-05C32C369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0401" r="35733" b="-1"/>
          <a:stretch/>
        </p:blipFill>
        <p:spPr>
          <a:xfrm>
            <a:off x="20" y="10"/>
            <a:ext cx="5576027" cy="685798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79481-2F79-4902-AF2E-C07B19A0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D0214A-A25B-4780-8EBF-766156CA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BAFF87-FE4E-41E1-8958-26E04F9B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71AC2-8400-4B6F-A189-05F36715C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C614E0-7507-4BFA-A8DF-D4340D0CB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596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04B9-FF71-B4D5-48C9-794A00DB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D86D-D867-C830-D2B2-55434F22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>
              <a:spcBef>
                <a:spcPts val="0"/>
              </a:spcBef>
            </a:pPr>
            <a:r>
              <a:rPr lang="en-US" sz="2400" dirty="0"/>
              <a:t>Make sure you follow Instructions for Authors and use the correct format (sections, citations) and word count</a:t>
            </a:r>
          </a:p>
          <a:p>
            <a:pPr marL="285750">
              <a:spcBef>
                <a:spcPts val="0"/>
              </a:spcBef>
            </a:pPr>
            <a:endParaRPr lang="en-US" sz="2400" dirty="0"/>
          </a:p>
          <a:p>
            <a:pPr marL="285750">
              <a:spcBef>
                <a:spcPts val="0"/>
              </a:spcBef>
            </a:pPr>
            <a:r>
              <a:rPr lang="en-US" sz="2400" dirty="0"/>
              <a:t>Looking at recently published papers published in that journal</a:t>
            </a:r>
          </a:p>
          <a:p>
            <a:pPr marL="285750">
              <a:spcBef>
                <a:spcPts val="0"/>
              </a:spcBef>
            </a:pPr>
            <a:endParaRPr lang="en-US" sz="2400" dirty="0"/>
          </a:p>
          <a:p>
            <a:pPr marL="285750">
              <a:spcBef>
                <a:spcPts val="0"/>
              </a:spcBef>
            </a:pPr>
            <a:r>
              <a:rPr lang="en-US" sz="2400" dirty="0"/>
              <a:t>Write a strong cover letter to contextualize what this paper is trying to do and why it’s appropriate for this journal</a:t>
            </a:r>
          </a:p>
          <a:p>
            <a:pPr marL="285750">
              <a:spcBef>
                <a:spcPts val="0"/>
              </a:spcBef>
            </a:pPr>
            <a:endParaRPr lang="en-US" sz="2400" dirty="0"/>
          </a:p>
          <a:p>
            <a:pPr marL="285750">
              <a:spcBef>
                <a:spcPts val="0"/>
              </a:spcBef>
            </a:pPr>
            <a:r>
              <a:rPr lang="en-US" sz="2400" dirty="0"/>
              <a:t>Reviewer suggestions (if allowed): recommend good reviewers with expertise. Sometimes journals also allow you to ask that certain people not act as reviewers.</a:t>
            </a:r>
          </a:p>
          <a:p>
            <a:pPr marL="285750">
              <a:spcBef>
                <a:spcPts val="0"/>
              </a:spcBef>
            </a:pPr>
            <a:endParaRPr lang="en-US" sz="2400" dirty="0"/>
          </a:p>
          <a:p>
            <a:pPr marL="285750">
              <a:spcBef>
                <a:spcPts val="0"/>
              </a:spcBef>
            </a:pPr>
            <a:r>
              <a:rPr lang="en-US" sz="2400" dirty="0"/>
              <a:t>Look at examples of reviews and responses to reviews from others. Be respectful and address every point. When possible, copy into the response changes you made to the text</a:t>
            </a:r>
          </a:p>
          <a:p>
            <a:pPr marL="285750">
              <a:spcBef>
                <a:spcPts val="0"/>
              </a:spcBef>
            </a:pPr>
            <a:endParaRPr lang="en-US" sz="2400" dirty="0"/>
          </a:p>
          <a:p>
            <a:pPr marL="285750">
              <a:spcBef>
                <a:spcPts val="0"/>
              </a:spcBef>
            </a:pPr>
            <a:r>
              <a:rPr lang="en-US" sz="2400" dirty="0"/>
              <a:t>Act as a reviewer: it will help you write better papers and respond better to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5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4503A-2502-3D5B-0944-53AFB124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Social Media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3203968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BCEA8-8A84-7FB7-64FF-26A26D58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94" y="457200"/>
            <a:ext cx="7769412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175CC-A0B9-1E26-0A57-F3C224B7229D}"/>
              </a:ext>
            </a:extLst>
          </p:cNvPr>
          <p:cNvSpPr txBox="1"/>
          <p:nvPr/>
        </p:nvSpPr>
        <p:spPr>
          <a:xfrm>
            <a:off x="2439424" y="6444520"/>
            <a:ext cx="731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journals.plos.org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plosone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article?id</a:t>
            </a:r>
            <a:r>
              <a:rPr lang="en-US" dirty="0">
                <a:solidFill>
                  <a:schemeClr val="bg1"/>
                </a:solidFill>
              </a:rPr>
              <a:t>=10.1371/journal.pone.0229446</a:t>
            </a:r>
          </a:p>
        </p:txBody>
      </p:sp>
    </p:spTree>
    <p:extLst>
      <p:ext uri="{BB962C8B-B14F-4D97-AF65-F5344CB8AC3E}">
        <p14:creationId xmlns:p14="http://schemas.microsoft.com/office/powerpoint/2010/main" val="213723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7A3BE-5009-3249-55A8-7A4B28C8E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1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58D76-FF5F-6A4E-9F4A-9765D31D4328}"/>
              </a:ext>
            </a:extLst>
          </p:cNvPr>
          <p:cNvSpPr txBox="1"/>
          <p:nvPr/>
        </p:nvSpPr>
        <p:spPr>
          <a:xfrm>
            <a:off x="1474223" y="6444520"/>
            <a:ext cx="924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authorservices.taylorandfrancis.com</a:t>
            </a:r>
            <a:r>
              <a:rPr lang="en-US" dirty="0">
                <a:solidFill>
                  <a:schemeClr val="bg1"/>
                </a:solidFill>
              </a:rPr>
              <a:t>/research-impact/a-guide-to-twitter-for-researchers/</a:t>
            </a:r>
          </a:p>
        </p:txBody>
      </p:sp>
    </p:spTree>
    <p:extLst>
      <p:ext uri="{BB962C8B-B14F-4D97-AF65-F5344CB8AC3E}">
        <p14:creationId xmlns:p14="http://schemas.microsoft.com/office/powerpoint/2010/main" val="155122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E6820-EBCE-5734-7582-D95CC6C7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E6820-EBCE-5734-7582-D95CC6C7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96" y="0"/>
            <a:ext cx="7465807" cy="105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E6820-EBCE-5734-7582-D95CC6C7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07" y="-8086728"/>
            <a:ext cx="9793386" cy="138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tering the New Media Landscape: Embrace the Micromedia Mindset by [Barbara Cave Henricks, Rusty Shelton]">
            <a:extLst>
              <a:ext uri="{FF2B5EF4-FFF2-40B4-BE49-F238E27FC236}">
                <a16:creationId xmlns:a16="http://schemas.microsoft.com/office/drawing/2014/main" id="{0F3E923F-9584-BE9F-9923-AC97A016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4000"/>
            <a:ext cx="41148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1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83491-B10A-F17A-51EE-DF1D7B66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Disclosure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CFA0-F3E3-E824-B398-AEF36460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Editor in Chief of the American Journal of Bioethics Empirical Research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A23986BD-15D4-C004-B781-29DB46AB8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376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CC96-BB3C-318A-A85C-BD5583B1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1" y="714621"/>
            <a:ext cx="3445167" cy="3901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Diversity, equity and bias in publishing</a:t>
            </a:r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70D6F654-EB3B-5207-3718-7C2B3C074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0" r="15272" b="1"/>
          <a:stretch/>
        </p:blipFill>
        <p:spPr>
          <a:xfrm>
            <a:off x="20" y="-3"/>
            <a:ext cx="7576437" cy="68579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518188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0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53186-8E49-9876-EA95-87E736B0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02" y="457200"/>
            <a:ext cx="9396995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7600C8-278E-FAB2-6078-A82B1687C31C}"/>
              </a:ext>
            </a:extLst>
          </p:cNvPr>
          <p:cNvSpPr txBox="1"/>
          <p:nvPr/>
        </p:nvSpPr>
        <p:spPr>
          <a:xfrm>
            <a:off x="1223318" y="6490687"/>
            <a:ext cx="998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blog.petrieflom.law.harvard.edu</a:t>
            </a:r>
            <a:r>
              <a:rPr lang="en-US" sz="1200" dirty="0">
                <a:solidFill>
                  <a:schemeClr val="bg1"/>
                </a:solidFill>
              </a:rPr>
              <a:t>/2022/06/07/citational-racism-how-leading-medical-journals-reproduce-segregation-in-american-medical-knowledge</a:t>
            </a:r>
          </a:p>
        </p:txBody>
      </p:sp>
    </p:spTree>
    <p:extLst>
      <p:ext uri="{BB962C8B-B14F-4D97-AF65-F5344CB8AC3E}">
        <p14:creationId xmlns:p14="http://schemas.microsoft.com/office/powerpoint/2010/main" val="370934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BF1AA-C254-CCE9-5C8A-2819D82C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4" y="457200"/>
            <a:ext cx="95864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AE39E-2214-5D35-97D9-ABD59558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48" y="457200"/>
            <a:ext cx="7644504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7D146B-5975-D91E-758D-588E9201409B}"/>
              </a:ext>
            </a:extLst>
          </p:cNvPr>
          <p:cNvSpPr txBox="1"/>
          <p:nvPr/>
        </p:nvSpPr>
        <p:spPr>
          <a:xfrm>
            <a:off x="4016810" y="6470177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JAMA Network Open. 2021;4(7):e2114509</a:t>
            </a:r>
          </a:p>
        </p:txBody>
      </p:sp>
    </p:spTree>
    <p:extLst>
      <p:ext uri="{BB962C8B-B14F-4D97-AF65-F5344CB8AC3E}">
        <p14:creationId xmlns:p14="http://schemas.microsoft.com/office/powerpoint/2010/main" val="71320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5791B-AA05-0C74-C563-3048D106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89" y="457200"/>
            <a:ext cx="6127422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89C479-B2F7-3663-03A9-8C74D1659453}"/>
              </a:ext>
            </a:extLst>
          </p:cNvPr>
          <p:cNvSpPr txBox="1"/>
          <p:nvPr/>
        </p:nvSpPr>
        <p:spPr>
          <a:xfrm>
            <a:off x="1099751" y="6490687"/>
            <a:ext cx="9687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www.npr.org</a:t>
            </a:r>
            <a:r>
              <a:rPr lang="en-US" sz="1200" dirty="0">
                <a:solidFill>
                  <a:schemeClr val="bg1"/>
                </a:solidFill>
              </a:rPr>
              <a:t>/sections/</a:t>
            </a:r>
            <a:r>
              <a:rPr lang="en-US" sz="1200" dirty="0" err="1">
                <a:solidFill>
                  <a:schemeClr val="bg1"/>
                </a:solidFill>
              </a:rPr>
              <a:t>goatsandsoda</a:t>
            </a:r>
            <a:r>
              <a:rPr lang="en-US" sz="1200" dirty="0">
                <a:solidFill>
                  <a:schemeClr val="bg1"/>
                </a:solidFill>
              </a:rPr>
              <a:t>/2021/09/28/1016628282/african-researchers-say-they-face-bias-in-the-world-of-science-heres-one-solutio</a:t>
            </a:r>
          </a:p>
        </p:txBody>
      </p:sp>
    </p:spTree>
    <p:extLst>
      <p:ext uri="{BB962C8B-B14F-4D97-AF65-F5344CB8AC3E}">
        <p14:creationId xmlns:p14="http://schemas.microsoft.com/office/powerpoint/2010/main" val="3617978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319DA-5E44-8445-AE37-BAAD9723F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61" y="457200"/>
            <a:ext cx="5661277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E5B73-742F-F587-2EB5-915EB9E99469}"/>
              </a:ext>
            </a:extLst>
          </p:cNvPr>
          <p:cNvSpPr txBox="1"/>
          <p:nvPr/>
        </p:nvSpPr>
        <p:spPr>
          <a:xfrm>
            <a:off x="2718487" y="6459909"/>
            <a:ext cx="6485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www.ncbi.nlm.nih.gov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pmc</a:t>
            </a:r>
            <a:r>
              <a:rPr lang="en-US" sz="1600" dirty="0">
                <a:solidFill>
                  <a:schemeClr val="bg1"/>
                </a:solidFill>
              </a:rPr>
              <a:t>/articles/PMC1796769/pdf/7400906.pdf</a:t>
            </a:r>
          </a:p>
        </p:txBody>
      </p:sp>
    </p:spTree>
    <p:extLst>
      <p:ext uri="{BB962C8B-B14F-4D97-AF65-F5344CB8AC3E}">
        <p14:creationId xmlns:p14="http://schemas.microsoft.com/office/powerpoint/2010/main" val="227828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9B0C-689C-20F6-1428-C7D20CC8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reach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0218-B13B-F36C-4042-D8FD78D0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hktabor@stanford.edu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8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3F4F-F977-87F1-D494-D5123EFB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American Journal of Bioethics</a:t>
            </a:r>
            <a:br>
              <a:rPr lang="en-US" sz="5400" dirty="0"/>
            </a:br>
            <a:r>
              <a:rPr lang="en-US" sz="5400" dirty="0"/>
              <a:t>Empirical Research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CF313E-72CB-4A9C-F3A6-EFAFF091E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6970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07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C5D78-DC25-D04A-B16B-8E90C039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What are we looking for in an article?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6616-4267-AF47-9EA7-2F83DD11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dirty="0">
                <a:effectLst/>
                <a:latin typeface="Open Sans" panose="020B0606030504020204" pitchFamily="34" charset="0"/>
              </a:rPr>
              <a:t>The journal provides a forum for empirically informed scholarship in bioethics. </a:t>
            </a:r>
            <a:r>
              <a:rPr lang="en-US" sz="1800" b="0" i="1" dirty="0">
                <a:effectLst/>
                <a:latin typeface="Open Sans" panose="020B0606030504020204" pitchFamily="34" charset="0"/>
              </a:rPr>
              <a:t>AJOB Empirical Bioethics 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broadly construes empirical bioethics to include social scientific research applied to bioethical questions, health policy and health services research as it relates to bioethics, and other forms of original research.</a:t>
            </a:r>
          </a:p>
          <a:p>
            <a:pPr marL="0" indent="0" algn="l">
              <a:buNone/>
            </a:pPr>
            <a:r>
              <a:rPr lang="en-US" sz="1800" b="0" i="0" dirty="0">
                <a:effectLst/>
                <a:latin typeface="Open Sans" panose="020B0606030504020204" pitchFamily="34" charset="0"/>
              </a:rPr>
              <a:t>Areas of interest include:</a:t>
            </a:r>
          </a:p>
          <a:p>
            <a:pPr lvl="1"/>
            <a:r>
              <a:rPr lang="en-US" sz="1800" b="0" i="0" dirty="0">
                <a:effectLst/>
                <a:latin typeface="Open Sans" panose="020B0606030504020204" pitchFamily="34" charset="0"/>
              </a:rPr>
              <a:t>conceptual analyses of the role of empirical research in bioethics</a:t>
            </a:r>
          </a:p>
          <a:p>
            <a:pPr lvl="1"/>
            <a:r>
              <a:rPr lang="en-US" sz="1800" b="0" i="0" dirty="0">
                <a:effectLst/>
                <a:latin typeface="Open Sans" panose="020B0606030504020204" pitchFamily="34" charset="0"/>
              </a:rPr>
              <a:t>discussions of empirical methods and how they “fit” with ethical discourse</a:t>
            </a:r>
          </a:p>
          <a:p>
            <a:pPr lvl="1"/>
            <a:r>
              <a:rPr lang="en-US" sz="1800" b="0" i="0" dirty="0">
                <a:effectLst/>
                <a:latin typeface="Open Sans" panose="020B0606030504020204" pitchFamily="34" charset="0"/>
              </a:rPr>
              <a:t>ethical analyses and/or critiques of empirical research and research methodology</a:t>
            </a:r>
            <a:br>
              <a:rPr lang="en-US" sz="1400" b="0" i="0" dirty="0">
                <a:effectLst/>
                <a:latin typeface="Open Sans" panose="020B0606030504020204" pitchFamily="34" charset="0"/>
              </a:rPr>
            </a:b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800" b="0" i="0" dirty="0">
                <a:effectLst/>
                <a:latin typeface="Open Sans" panose="020B0606030504020204" pitchFamily="34" charset="0"/>
              </a:rPr>
              <a:t>The journal welcomes submissions that employ quantitative, qualitative, or mixed empirical methods from the broad range of disciplines relevant to bioethics inquiry. When in doubt, authors are encouraged to </a:t>
            </a:r>
            <a:r>
              <a:rPr lang="en-US" sz="1800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the Editor-in-Chief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 about whether a proposed manuscript is consistent with the journal’s mission.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40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5D78-DC25-D04A-B16B-8E90C039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What are we looking for in an article?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6616-4267-AF47-9EA7-2F83DD11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 dirty="0"/>
              <a:t>Empirical bioethics</a:t>
            </a:r>
          </a:p>
          <a:p>
            <a:r>
              <a:rPr lang="en-US" sz="2000" dirty="0"/>
              <a:t>Explicit discussion using an ethics lens</a:t>
            </a:r>
          </a:p>
          <a:p>
            <a:r>
              <a:rPr lang="en-US" sz="2000" dirty="0">
                <a:solidFill>
                  <a:srgbClr val="212121"/>
                </a:solidFill>
                <a:latin typeface="Cambria" panose="02040503050406030204" pitchFamily="18" charset="0"/>
              </a:rPr>
              <a:t>Alex Kon, AJOB Primary Research 2010</a:t>
            </a:r>
          </a:p>
          <a:p>
            <a:pPr lvl="1"/>
            <a:r>
              <a:rPr lang="en-US" sz="2000" dirty="0">
                <a:solidFill>
                  <a:srgbClr val="212121"/>
                </a:solidFill>
                <a:latin typeface="Cambria" panose="02040503050406030204" pitchFamily="18" charset="0"/>
              </a:rPr>
              <a:t>“The journal will publish a wide array of research, including but not limited to, qualitative research, quantitative research, policy research, health service research, and public health research when such project [sic] have implications for bioethics in the broadest sense.”</a:t>
            </a:r>
          </a:p>
          <a:p>
            <a:r>
              <a:rPr lang="en-US" sz="2000" dirty="0"/>
              <a:t>Jim Dubois, AJOB 2010</a:t>
            </a:r>
          </a:p>
          <a:p>
            <a:pPr lvl="1"/>
            <a:r>
              <a:rPr lang="en-US" sz="2000" dirty="0"/>
              <a:t>“e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mpirical research in bioethics is research that is 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relevant to determining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what is right or wrong, good or bad, respectful or disrespectful, caring or non-caring, or virtuous or vicious, within a bioethical debate. Thus, it might be best to speak of 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ethically relevant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empirical data.”</a:t>
            </a:r>
          </a:p>
          <a:p>
            <a:pPr lvl="1"/>
            <a:endParaRPr 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0830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1781-0C82-3779-470E-62268862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33" y="457200"/>
            <a:ext cx="98241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B1627-EEB6-FE0F-175A-DADD6D4B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AJOB EB for ELSI research?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36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r-view of rows of people watching a film in a theater">
            <a:extLst>
              <a:ext uri="{FF2B5EF4-FFF2-40B4-BE49-F238E27FC236}">
                <a16:creationId xmlns:a16="http://schemas.microsoft.com/office/drawing/2014/main" id="{28ACF35F-7FB7-229E-AC8C-C65593C69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526" b="920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DD8B9-756E-5DE8-EC78-8D5428862C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Audiences….</a:t>
            </a:r>
          </a:p>
        </p:txBody>
      </p:sp>
    </p:spTree>
    <p:extLst>
      <p:ext uri="{BB962C8B-B14F-4D97-AF65-F5344CB8AC3E}">
        <p14:creationId xmlns:p14="http://schemas.microsoft.com/office/powerpoint/2010/main" val="129896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379C-ED51-7646-9E95-59EDCB5C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Challenges of finding reviewers</a:t>
            </a:r>
          </a:p>
        </p:txBody>
      </p:sp>
      <p:pic>
        <p:nvPicPr>
          <p:cNvPr id="12" name="Picture 11" descr="Maze">
            <a:extLst>
              <a:ext uri="{FF2B5EF4-FFF2-40B4-BE49-F238E27FC236}">
                <a16:creationId xmlns:a16="http://schemas.microsoft.com/office/drawing/2014/main" id="{730F3442-FE5C-D597-1ABC-0D734D4D4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61" b="11365"/>
          <a:stretch/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0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632</Words>
  <Application>Microsoft Macintosh PowerPoint</Application>
  <PresentationFormat>Widescreen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Open Sans</vt:lpstr>
      <vt:lpstr>Office Theme</vt:lpstr>
      <vt:lpstr>ELSI Publishing in Bioethics Journals</vt:lpstr>
      <vt:lpstr>Disclosure</vt:lpstr>
      <vt:lpstr>American Journal of Bioethics Empirical Research</vt:lpstr>
      <vt:lpstr>What are we looking for in an article?</vt:lpstr>
      <vt:lpstr>What are we looking for in an article?</vt:lpstr>
      <vt:lpstr>PowerPoint Presentation</vt:lpstr>
      <vt:lpstr>Why AJOB EB for ELSI research?</vt:lpstr>
      <vt:lpstr>Audiences….</vt:lpstr>
      <vt:lpstr>Challenges of finding reviewers</vt:lpstr>
      <vt:lpstr>Please say yes!</vt:lpstr>
      <vt:lpstr>Trainees</vt:lpstr>
      <vt:lpstr>Tips</vt:lpstr>
      <vt:lpstr>Social Media and Publications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Diversity, equity and bias in publishing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reach 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in Bioethics Journals</dc:title>
  <dc:creator>David Christopher Magnus</dc:creator>
  <cp:lastModifiedBy>Holly Kathryn Tabor</cp:lastModifiedBy>
  <cp:revision>11</cp:revision>
  <dcterms:created xsi:type="dcterms:W3CDTF">2023-06-28T04:23:42Z</dcterms:created>
  <dcterms:modified xsi:type="dcterms:W3CDTF">2023-06-29T03:44:36Z</dcterms:modified>
</cp:coreProperties>
</file>