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8" r:id="rId2"/>
    <p:sldMasterId id="2147483780" r:id="rId3"/>
    <p:sldMasterId id="2147483793" r:id="rId4"/>
    <p:sldMasterId id="2147483805" r:id="rId5"/>
    <p:sldMasterId id="2147483818" r:id="rId6"/>
  </p:sldMasterIdLst>
  <p:notesMasterIdLst>
    <p:notesMasterId r:id="rId47"/>
  </p:notesMasterIdLst>
  <p:sldIdLst>
    <p:sldId id="256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57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62" y="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DA7513-9006-4652-8556-B8C1BA780E93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1B1F0-6D7D-47AF-BE29-81DFD36C5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425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C96F11-E06B-9F47-A49F-A20B308655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6241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 = electronic health records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D2232-9FEB-4FDD-BF3F-DFBF25CE15C7}" type="slidenum">
              <a:rPr lang="en-NZ" smtClean="0"/>
              <a:pPr/>
              <a:t>18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668798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paper was published earlier this year in Nature Reviews Genetics which outlined three key principles for enhanced responsiveness to Indigenous rights and interests in genomic information (and related data): Building trust, enhancing accountabilities and improved equity and benefits. I’ll cover how these two projects are addressing these principles.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D2232-9FEB-4FDD-BF3F-DFBF25CE15C7}" type="slidenum">
              <a:rPr lang="en-NZ" smtClean="0"/>
              <a:pPr/>
              <a:t>21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789325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both of these projects we have undertaken the following early in the engagement process. We are partnering with Maori Health providers who have prior experience in genetic studies,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D2232-9FEB-4FDD-BF3F-DFBF25CE15C7}" type="slidenum">
              <a:rPr lang="en-NZ" smtClean="0"/>
              <a:pPr/>
              <a:t>22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808006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Members have health and/or research backgrounds, nationally known in some cases, experience in tribal governance.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2F731-B65B-EC47-8D81-A46CCBA52DF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986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C96F11-E06B-9F47-A49F-A20B308655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9325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E41453-96BF-7F45-9044-514C3EFC7F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67932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C96F11-E06B-9F47-A49F-A20B308655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4083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a1b2042a0c_2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a1b2042a0c_2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5" name="Google Shape;165;ga1b2042a0c_2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58006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E41453-96BF-7F45-9044-514C3EFC7F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7879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C96F11-E06B-9F47-A49F-A20B308655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8943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Krystal first, PW next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E0E4FE-DB46-5B41-9AD0-2F47D3DE1A6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1486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E41453-96BF-7F45-9044-514C3EFC7F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8090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E41453-96BF-7F45-9044-514C3EFC7F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2646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5" name="Google Shape;1875;gf674649fdc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6" name="Google Shape;1876;gf674649fdc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E0E4FE-DB46-5B41-9AD0-2F47D3DE1A6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101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F3FCD-BB04-3E43-82E5-DA1BCBB1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469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F3FCD-BB04-3E43-82E5-DA1BCBB1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125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Krystal first, PW next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E0E4FE-DB46-5B41-9AD0-2F47D3DE1A6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335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NZ" altLang="x-none" dirty="0"/>
              <a:t>Wide range of roles, PhD level training in genomic sciences led genomics informed research in forestry, statistical genetics and human genetics. Worked with my tribe in various genetics-related initiatives, 18 years of research into processes for improved engagement with Māori communities as well as various other roles including Māori ethical frameworks   </a:t>
            </a: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82772" indent="-301066">
              <a:defRPr>
                <a:solidFill>
                  <a:schemeClr val="tx1"/>
                </a:solidFill>
                <a:latin typeface="Calibri" charset="0"/>
              </a:defRPr>
            </a:lvl2pPr>
            <a:lvl3pPr marL="1204265" indent="-240853">
              <a:defRPr>
                <a:solidFill>
                  <a:schemeClr val="tx1"/>
                </a:solidFill>
                <a:latin typeface="Calibri" charset="0"/>
              </a:defRPr>
            </a:lvl3pPr>
            <a:lvl4pPr marL="1685971" indent="-240853">
              <a:defRPr>
                <a:solidFill>
                  <a:schemeClr val="tx1"/>
                </a:solidFill>
                <a:latin typeface="Calibri" charset="0"/>
              </a:defRPr>
            </a:lvl4pPr>
            <a:lvl5pPr marL="2167677" indent="-240853">
              <a:defRPr>
                <a:solidFill>
                  <a:schemeClr val="tx1"/>
                </a:solidFill>
                <a:latin typeface="Calibri" charset="0"/>
              </a:defRPr>
            </a:lvl5pPr>
            <a:lvl6pPr marL="2649383" indent="-2408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3131088" indent="-2408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612794" indent="-2408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4094500" indent="-2408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A1A3B1-A864-7A45-B1EE-D0B0B1357E82}" type="slidenum">
              <a:rPr lang="en-NZ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NZ" altLang="x-none"/>
          </a:p>
        </p:txBody>
      </p:sp>
    </p:spTree>
    <p:extLst>
      <p:ext uri="{BB962C8B-B14F-4D97-AF65-F5344CB8AC3E}">
        <p14:creationId xmlns:p14="http://schemas.microsoft.com/office/powerpoint/2010/main" val="626067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D2232-9FEB-4FDD-BF3F-DFBF25CE15C7}" type="slidenum">
              <a:rPr lang="en-NZ" smtClean="0"/>
              <a:pPr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634467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E0E4FE-DB46-5B41-9AD0-2F47D3DE1A6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0491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E0E4FE-DB46-5B41-9AD0-2F47D3DE1A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055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3F5A8-E159-15AC-AB5F-A993CB4667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4E5935-39FB-4451-00DA-FF6E2291A5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2983D2-9EFC-D222-4F9F-D11A16312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17ADC-F377-473B-9DAF-328E9BDBA195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B00716-F344-5DCA-5B53-35D14BEFC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37913-2570-74A1-3EF2-CC4327DE4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EF7E-6F3C-423C-8ACD-3CC239B02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141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CDEB9-C279-FFFC-A2B7-451744662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6BB3AE-131C-B3A6-E6DF-1EA086A420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66558-80CD-88F8-7011-BC88093B9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17ADC-F377-473B-9DAF-328E9BDBA195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381BC-503B-723B-05A2-F91E6C504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70B9D-6EF4-7BC9-D1D4-32EE0AC5C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EF7E-6F3C-423C-8ACD-3CC239B02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203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42633B-8562-241D-2497-9E253BC9B3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DE2F92-65F0-0B0C-C107-D58F462D4F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B114B0-AFE5-5A54-3576-A924733E3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17ADC-F377-473B-9DAF-328E9BDBA195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60181-7FBA-2120-68ED-40709ADD4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782D6-2478-C9E3-E30D-9B5E3A3EB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EF7E-6F3C-423C-8ACD-3CC239B02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909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2/13/2023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4332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2/13/2023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266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2/13/2023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1165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2/13/2023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2783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2/13/2023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8685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2/13/2023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4676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2/13/2023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805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2/13/2023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638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F3944-A6A3-420F-2384-C6AA17699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2D456-2ECB-A515-99F4-46E68155DC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D608FE-409D-F338-A3BE-72892B0A0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17ADC-F377-473B-9DAF-328E9BDBA195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FA5B8-085D-EEAB-1A2F-4D70A971A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5651C6-42D0-6E81-03CC-29FC3FA0E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EF7E-6F3C-423C-8ACD-3CC239B02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7891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2/13/2023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4145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2/13/2023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1000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2/13/2023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4652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126D7-547C-364A-B112-A4A0D452EA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D86BA4-B481-CA46-93AD-B8BA8DDA16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24855-0913-334E-974D-86EA2893E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B5E24-D894-5D44-9606-DBBEB558E271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6AB9CA-BA2D-D846-A53F-7A7FD306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6BCD13-6A4F-E647-85FA-D7A9F238E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797A2-487F-6E41-BD00-C2E925AB8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0591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F6079-7EAA-F644-A3D4-ADC7D9B89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62409-FE94-7640-8571-8ADC78F89D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327EC-3CE5-3847-9155-39384A585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B5E24-D894-5D44-9606-DBBEB558E271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10D19-DD94-F74C-B509-676CF3195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2A3C6-C7B2-7D49-A53F-4A3BDDE32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797A2-487F-6E41-BD00-C2E925AB8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550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DB80F-1FF1-7B49-A613-337AC9D42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0217B0-D230-6C4F-86BC-9E11876FE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EAB19-8B64-7D4C-A417-500A74D78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B5E24-D894-5D44-9606-DBBEB558E271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EC42C2-EA4C-0648-8AE3-822F9BD9C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A9F751-0681-E448-B2A5-D2BD3F30A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797A2-487F-6E41-BD00-C2E925AB8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1558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395CF-3BF3-B946-ACC5-5FE0D844A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96240-3FBB-F746-A3D2-9F7A1342D9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876851-3189-584B-952A-81EDEBDD0B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6710CA-9C26-2949-93C5-CC9515217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B5E24-D894-5D44-9606-DBBEB558E271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C832BD-9286-A748-A20C-5FEB5FEE6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CF16D3-D1E5-1741-8BE0-F63A22B44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797A2-487F-6E41-BD00-C2E925AB8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8673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963BF-31EB-B74D-89D3-20EEF746A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A5FB38-EFD9-0C47-9D46-723EBD944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D8A2EA-1C0E-3043-919F-BEA3D62126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354EED-1F45-4940-8786-22395BFF4A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59BD28-A6A6-A243-BDB9-6DB9ECC94F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F84AC6-BF5C-0B4C-B902-EFA3EA3DC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B5E24-D894-5D44-9606-DBBEB558E271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E48FB2-2478-334F-96A1-BEDFB7CBD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686192-BF15-D944-8907-7ACDCD8B6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797A2-487F-6E41-BD00-C2E925AB8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2696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CA207-6387-ED42-AB84-D3E757EE1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6039B4-6D99-214C-A3D4-63D7B5F54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B5E24-D894-5D44-9606-DBBEB558E271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308441-F5F4-3F45-8B76-372F171E7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2335AD-216D-B047-B896-9729EBD41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797A2-487F-6E41-BD00-C2E925AB8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0181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D8F075-C568-9244-B9DB-C8B8F2B1D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B5E24-D894-5D44-9606-DBBEB558E271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CD214C-0DB9-2F41-A359-6C0FD7703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BDD8EE-8E8D-F142-A687-327B20AD1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797A2-487F-6E41-BD00-C2E925AB8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172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1AA9C-746E-4A4F-F243-BA2A1E311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8C0501-8F52-83A0-25F1-70AFE5A0C7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C410-CED2-D55F-867E-B656D5A36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17ADC-F377-473B-9DAF-328E9BDBA195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C313F-BF28-AFD3-774A-66C02374B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1B301-F123-B35F-1C49-D53F2E40A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EF7E-6F3C-423C-8ACD-3CC239B02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035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73D2A-300D-DC41-A17C-12D4D9E86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B3B49-7132-9046-BB41-8B017AA8E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04D579-F6D0-4E4A-B2FE-AAE49565E3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4B3512-EC00-504E-B1A3-0FA36B7C7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B5E24-D894-5D44-9606-DBBEB558E271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B529F1-33C4-CC45-A82B-299EE6684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4D610D-A0C6-D943-BBBA-D59F2F79D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797A2-487F-6E41-BD00-C2E925AB8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4443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FEA69-A7D6-8349-9863-D77C29C52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1C61BB-FD95-E949-9872-15089FFAA8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B7A440-69A0-5E45-892D-5A2ECCF28F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ABAB8A-DAC2-1C42-A09B-BC6780E1A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B5E24-D894-5D44-9606-DBBEB558E271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842DA5-AEAE-464F-BB32-1A749C3B3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FDADAE-8926-CC4D-9DBF-F80D8188C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797A2-487F-6E41-BD00-C2E925AB8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4797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12DBB-A99A-554B-B203-83464D3A9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D1D8DF-DA4C-C64D-BE8A-0655D436DA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BB94B7-9BBD-024D-A782-2947241C7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B5E24-D894-5D44-9606-DBBEB558E271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10B3A3-F04B-B645-A469-EEFDD7B03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30F52-BE45-A74E-807A-539994422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797A2-487F-6E41-BD00-C2E925AB8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8056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5B478D-1530-D14D-9DA3-27D9581025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4D2511-023E-D44F-A86D-4DA2B32470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355B33-065D-8A48-9071-0B9EA974A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B5E24-D894-5D44-9606-DBBEB558E271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2828A4-8651-8046-ADB9-D312B30BC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5FA85E-68FB-AF4F-8896-33F9F76B4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797A2-487F-6E41-BD00-C2E925AB8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4004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1771313" cy="6191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BC3BEE7-44AC-45BC-B4E7-93E3454EB8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0687" y="5066452"/>
            <a:ext cx="4459766" cy="539345"/>
          </a:xfrm>
          <a:prstGeom prst="roundRect">
            <a:avLst>
              <a:gd name="adj" fmla="val 10086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108000" rIns="180000" bIns="0" anchor="t"/>
          <a:lstStyle>
            <a:lvl1pPr algn="l">
              <a:lnSpc>
                <a:spcPct val="100000"/>
              </a:lnSpc>
              <a:defRPr sz="1800" b="0" spc="0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</a:lstStyle>
          <a:p>
            <a:r>
              <a:rPr lang="en-US" noProof="0"/>
              <a:t>Enter your caption</a:t>
            </a:r>
          </a:p>
        </p:txBody>
      </p:sp>
    </p:spTree>
    <p:extLst>
      <p:ext uri="{BB962C8B-B14F-4D97-AF65-F5344CB8AC3E}">
        <p14:creationId xmlns:p14="http://schemas.microsoft.com/office/powerpoint/2010/main" val="371589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CC6BC-24AD-D44E-9B85-5BBF56BCFDEA}" type="datetime1">
              <a:rPr lang="en-US" smtClean="0"/>
              <a:t>2/13/2023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032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2E8ED-9250-8044-B015-B3C6B8569009}" type="datetime1">
              <a:rPr lang="en-US" smtClean="0"/>
              <a:t>2/13/2023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1667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F0E99-3982-4048-8A90-44A742FD1CFF}" type="datetime1">
              <a:rPr lang="en-US" smtClean="0"/>
              <a:t>2/13/2023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1518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9FD2-A4CB-2043-9748-876FD919A076}" type="datetime1">
              <a:rPr lang="en-US" smtClean="0"/>
              <a:t>2/13/2023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5206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E1A1B-CD99-644B-92F2-DD24D6778A4C}" type="datetime1">
              <a:rPr lang="en-US" smtClean="0"/>
              <a:t>2/13/2023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831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7E718-B5F6-D0A0-52A5-582F9EE10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8E07BA-C842-F939-551C-41627C3085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441C2-B9A7-6936-9925-D7CAAFE77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5DAB44-0058-8D1B-8280-27DC27174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17ADC-F377-473B-9DAF-328E9BDBA195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00836F-17E9-C167-FFB4-A3927549D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44FF12-AC46-83B2-5121-1F1861374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EF7E-6F3C-423C-8ACD-3CC239B02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1388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FFC13-81F7-C748-B0C0-8BDAFB08B03C}" type="datetime1">
              <a:rPr lang="en-US" smtClean="0"/>
              <a:t>2/13/2023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1328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5EB0B-49F1-8446-BEFC-585CC58FFC4C}" type="datetime1">
              <a:rPr lang="en-US" smtClean="0"/>
              <a:t>2/13/2023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207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65FC0C3E-24BB-C446-B546-6EB08D8E0600}" type="datetime1">
              <a:rPr lang="en-US" smtClean="0"/>
              <a:t>2/13/2023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0163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BD513A-DD4B-994E-8028-474A1F326FE1}" type="datetime1">
              <a:rPr lang="en-US" smtClean="0"/>
              <a:t>2/13/2023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627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2B392-684C-EF49-956E-2577C4F7F093}" type="datetime1">
              <a:rPr lang="en-US" smtClean="0"/>
              <a:t>2/13/2023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7423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AC8D-01A9-A840-9D92-5696527647FA}" type="datetime1">
              <a:rPr lang="en-US" smtClean="0"/>
              <a:t>2/13/2023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8570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4119D-AD29-E443-B94D-85050A116DE4}" type="datetime1">
              <a:rPr lang="en-US" smtClean="0"/>
              <a:t>2/13/2023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7116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610DE-07D6-B649-885F-451AD77E8DC5}" type="datetime1">
              <a:rPr lang="en-US" smtClean="0"/>
              <a:t>2/13/2023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3650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00361-4EF6-FC4D-B470-9DFB7CC83C6B}" type="datetime1">
              <a:rPr lang="en-US" smtClean="0"/>
              <a:t>2/13/2023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0256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B9067-F7A8-D441-833C-68EB8982C7CA}" type="datetime1">
              <a:rPr lang="en-US" smtClean="0"/>
              <a:t>2/13/2023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15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8FC4D-91DB-E307-9925-F8BDB9CC1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987A4C-57E3-A0D4-3E8C-B69DF6881A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43125B-3D63-4B73-276D-793EDEE945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71150B-A1AD-6BC9-A48E-F257396FFA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C99058-C455-6131-E356-16B58D5E15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90ACF4-A457-4431-611A-7A0F13AB1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17ADC-F377-473B-9DAF-328E9BDBA195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015604-1D27-E591-46A0-6F18E0897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C0BDAF-2E9E-047F-7BE9-37DDC90C0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EF7E-6F3C-423C-8ACD-3CC239B02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4059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DA74C-40AB-BD45-AFD1-8964B0DBE47D}" type="datetime1">
              <a:rPr lang="en-US" smtClean="0"/>
              <a:t>2/13/2023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931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0428B-D924-A647-8C2D-659FDEA89135}" type="datetime1">
              <a:rPr lang="en-US" smtClean="0"/>
              <a:t>2/13/2023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838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3E693-1120-1A41-9BE9-8A21361DDFDC}" type="datetime1">
              <a:rPr lang="en-US" smtClean="0"/>
              <a:t>2/13/2023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3566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54651E96-43EE-BD4D-8DDB-2D540EE0E9FB}" type="datetime1">
              <a:rPr lang="en-US" smtClean="0"/>
              <a:t>2/13/2023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3245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EA1E17-1098-D74A-8FBE-9539ADFD057C}" type="datetime1">
              <a:rPr lang="en-US" smtClean="0"/>
              <a:t>2/13/2023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7863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EA56B-4587-4944-87E4-B9D6014EDE68}" type="datetime1">
              <a:rPr lang="en-US" smtClean="0"/>
              <a:t>2/13/2023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1048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5267B-F647-1148-B7CF-E22A9314DBDB}" type="datetime1">
              <a:rPr lang="en-US" smtClean="0"/>
              <a:t>2/13/2023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5264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676835" y="1048719"/>
            <a:ext cx="3653100" cy="6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263"/>
              </a:buClr>
              <a:buSzPts val="4800"/>
              <a:buFont typeface="Assistant SemiBold"/>
              <a:buNone/>
              <a:defRPr sz="4800" b="1" i="0" u="none" strike="noStrike" cap="none">
                <a:solidFill>
                  <a:srgbClr val="161263"/>
                </a:solidFill>
                <a:latin typeface="Assistant SemiBold"/>
                <a:ea typeface="Assistant SemiBold"/>
                <a:cs typeface="Assistant SemiBold"/>
                <a:sym typeface="Assistan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676836" y="579367"/>
            <a:ext cx="4404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A9AD"/>
              </a:buClr>
              <a:buSzPts val="1500"/>
              <a:buFont typeface="Arial"/>
              <a:buNone/>
              <a:defRPr sz="1500" b="1" i="0" u="none" strike="noStrike" cap="none">
                <a:solidFill>
                  <a:srgbClr val="00A9AD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2"/>
          </p:nvPr>
        </p:nvSpPr>
        <p:spPr>
          <a:xfrm>
            <a:off x="1170051" y="6373428"/>
            <a:ext cx="5511600" cy="1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61263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61263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61263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61263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61263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61263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61263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61263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61263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61263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8782203" y="6373427"/>
            <a:ext cx="2743200" cy="1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0" i="0">
                <a:solidFill>
                  <a:srgbClr val="161263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0" i="0">
                <a:solidFill>
                  <a:srgbClr val="161263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0" i="0">
                <a:solidFill>
                  <a:srgbClr val="161263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0" i="0">
                <a:solidFill>
                  <a:srgbClr val="161263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0" i="0">
                <a:solidFill>
                  <a:srgbClr val="161263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0" i="0">
                <a:solidFill>
                  <a:srgbClr val="161263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0" i="0">
                <a:solidFill>
                  <a:srgbClr val="161263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0" i="0">
                <a:solidFill>
                  <a:srgbClr val="161263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0" i="0">
                <a:solidFill>
                  <a:srgbClr val="161263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4244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CC697-024B-E94C-8765-106B5DAEB76E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EA966-897A-8E43-ABDE-EFBFEB1A5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4415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CC697-024B-E94C-8765-106B5DAEB76E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EA966-897A-8E43-ABDE-EFBFEB1A5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621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29907-5FE5-D995-FEE7-846382BDE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16F2F2-A6E5-AB49-A434-6345E3B5F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17ADC-F377-473B-9DAF-328E9BDBA195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538E3D-A6D7-F7AE-CE52-A39D4AF32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DE6B5D-6598-56F3-550E-3A72957F0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EF7E-6F3C-423C-8ACD-3CC239B02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1879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CC697-024B-E94C-8765-106B5DAEB76E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EA966-897A-8E43-ABDE-EFBFEB1A5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8340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CC697-024B-E94C-8765-106B5DAEB76E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EA966-897A-8E43-ABDE-EFBFEB1A5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3123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CC697-024B-E94C-8765-106B5DAEB76E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EA966-897A-8E43-ABDE-EFBFEB1A5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8563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CC697-024B-E94C-8765-106B5DAEB76E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EA966-897A-8E43-ABDE-EFBFEB1A5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8519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CC697-024B-E94C-8765-106B5DAEB76E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EA966-897A-8E43-ABDE-EFBFEB1A5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8982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CC697-024B-E94C-8765-106B5DAEB76E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EA966-897A-8E43-ABDE-EFBFEB1A5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0329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CC697-024B-E94C-8765-106B5DAEB76E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EA966-897A-8E43-ABDE-EFBFEB1A5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5078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CC697-024B-E94C-8765-106B5DAEB76E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EA966-897A-8E43-ABDE-EFBFEB1A5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981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CC697-024B-E94C-8765-106B5DAEB76E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EA966-897A-8E43-ABDE-EFBFEB1A5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408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2585D1-192C-F51E-AC75-6E028F02C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17ADC-F377-473B-9DAF-328E9BDBA195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A58B50-DC08-D555-0E4C-4A6534636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5A5A79-D016-90F9-2A32-90A0E6B86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EF7E-6F3C-423C-8ACD-3CC239B02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12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581BF-FF12-8D7A-D870-BC021B7C5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246CD-0FC4-2477-BCFA-E22E0DCF5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8E3BEA-4590-7649-3BE7-90BD101199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478885-49B3-8428-84A6-290189D32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17ADC-F377-473B-9DAF-328E9BDBA195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AF17D4-B6A2-C9BA-DC77-8DCE7C7A7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C1E999-6E4F-0700-9669-63BE3C582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EF7E-6F3C-423C-8ACD-3CC239B02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878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0C6F4-73FD-FC49-DEC8-B82C86F75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1826C7-41B9-5485-5A23-8969BB3265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FF429-C45F-AF0D-662E-8993B1D68E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920DFC-8BAD-3323-8F61-1B10CC0E3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17ADC-F377-473B-9DAF-328E9BDBA195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1A757F-F358-B5BB-7C2B-0A630E4EE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F4B73C-0D76-BA7B-E55E-57D02F79A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EF7E-6F3C-423C-8ACD-3CC239B02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463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A68CE4-7F98-C542-2E8B-85068585E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7BD1EE-8A2E-5863-07B2-8E17DAFCE6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A7B0FC-544C-1BDF-5DA4-75CB39EE16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17ADC-F377-473B-9DAF-328E9BDBA195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2E11D-707B-5B02-45B2-B1017B71CD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C78B5-9021-9047-E5BE-BDDE75F42A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9EF7E-6F3C-423C-8ACD-3CC239B02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034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8451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A110CC-1683-624C-8340-28545B239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EE0157-7B25-7043-840A-A2680A8F7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50BCA4-89F0-A54D-B4B3-AE8E919AB5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B5E24-D894-5D44-9606-DBBEB558E271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56D2BE-BABF-2F4C-9424-D8325BB2F1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DD797A-CC59-2348-94F9-0F3C0C091C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797A2-487F-6E41-BD00-C2E925AB8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976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C8CA46A8-0428-B64A-AF04-E11DCE995FDE}" type="datetime1">
              <a:rPr lang="en-US" smtClean="0"/>
              <a:t>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3636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35EE3A2B-7178-C34E-826C-41A5A9740D00}" type="datetime1">
              <a:rPr lang="en-US" smtClean="0"/>
              <a:t>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4453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CC697-024B-E94C-8765-106B5DAEB76E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EA966-897A-8E43-ABDE-EFBFEB1A5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049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uact=8&amp;ved=0CAcQjRxqFQoTCLbC96jSm8cCFaYopgodV8QD_A&amp;url=http://www.stuff.co.nz/dominion-post/news/4498647/Pacific-colonisation-one-big-pulse&amp;ei=axfHVfbgJabRmAXXiI_gDw&amp;bvm=bv.99804247,d.dGY&amp;psig=AFQjCNH3q-ejyHTzwlK5qo1QQ-apT2hnow&amp;ust=1439197354957359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maaori.com/whakapapa/whakpap2.htm" TargetMode="Externa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nomics-aotearoa.org.nz/projects/aotearoa-nz-genomic-variome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2.png"/><Relationship Id="rId4" Type="http://schemas.openxmlformats.org/officeDocument/2006/relationships/hyperlink" Target="https://www.genomics-aotearoa.org.nz/projects/rakeiora-pathfinder-genomic-medicine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genomics-aotearoa.org.nz/projects/aotearoa-nz-genomic-variome" TargetMode="Externa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ph.org.nz/about-us" TargetMode="Externa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ebruary 10, 2023 ELSI Friday Forum at 12pm ET US with Phillip Wilcox, BForSci (Hons), PhD; Krystal Tsosie, PhD, MPH, MA; moderated by Josephine Johnston, LLB, MBHL.">
            <a:extLst>
              <a:ext uri="{FF2B5EF4-FFF2-40B4-BE49-F238E27FC236}">
                <a16:creationId xmlns:a16="http://schemas.microsoft.com/office/drawing/2014/main" id="{290F922B-3D79-5676-C051-CBA669A55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05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NZ" sz="3600" b="1" dirty="0"/>
              <a:t>Māori – background and context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9822" y="2213890"/>
            <a:ext cx="4792075" cy="3969934"/>
          </a:xfrm>
        </p:spPr>
        <p:txBody>
          <a:bodyPr>
            <a:normAutofit fontScale="85000" lnSpcReduction="10000"/>
          </a:bodyPr>
          <a:lstStyle/>
          <a:p>
            <a:pPr>
              <a:spcAft>
                <a:spcPts val="600"/>
              </a:spcAft>
            </a:pPr>
            <a:r>
              <a:rPr lang="en-NZ" b="1" dirty="0"/>
              <a:t>First humans to arrive in NZ/Aotearoa ca. 800 years ago</a:t>
            </a:r>
          </a:p>
          <a:p>
            <a:pPr>
              <a:spcAft>
                <a:spcPts val="600"/>
              </a:spcAft>
            </a:pPr>
            <a:r>
              <a:rPr lang="en-NZ" b="1" dirty="0"/>
              <a:t>Polynesian language &amp; culture</a:t>
            </a:r>
          </a:p>
          <a:p>
            <a:pPr>
              <a:spcAft>
                <a:spcPts val="600"/>
              </a:spcAft>
            </a:pPr>
            <a:r>
              <a:rPr lang="en-NZ" b="1" dirty="0"/>
              <a:t>‘Archaic Eastern Polynesian’ -&gt; ‘Classic Māori’ culture</a:t>
            </a:r>
          </a:p>
          <a:p>
            <a:pPr>
              <a:spcAft>
                <a:spcPts val="600"/>
              </a:spcAft>
            </a:pPr>
            <a:r>
              <a:rPr lang="en-NZ" b="1" dirty="0"/>
              <a:t>Treaty of Waitangi 1840 -&gt; British colonisation early 19</a:t>
            </a:r>
            <a:r>
              <a:rPr lang="en-NZ" b="1" baseline="30000" dirty="0"/>
              <a:t>th</a:t>
            </a:r>
            <a:r>
              <a:rPr lang="en-NZ" b="1" dirty="0"/>
              <a:t> Century onwards </a:t>
            </a:r>
          </a:p>
          <a:p>
            <a:pPr lvl="1">
              <a:spcAft>
                <a:spcPts val="600"/>
              </a:spcAft>
            </a:pPr>
            <a:r>
              <a:rPr lang="en-NZ" b="1" dirty="0"/>
              <a:t>Large influx after signing of</a:t>
            </a:r>
          </a:p>
          <a:p>
            <a:pPr lvl="1">
              <a:spcAft>
                <a:spcPts val="600"/>
              </a:spcAft>
            </a:pPr>
            <a:r>
              <a:rPr lang="en-NZ" b="1" dirty="0"/>
              <a:t>established military superiority late 1860s</a:t>
            </a:r>
          </a:p>
          <a:p>
            <a:pPr>
              <a:spcAft>
                <a:spcPts val="600"/>
              </a:spcAft>
            </a:pPr>
            <a:r>
              <a:rPr lang="en-NZ" b="1" dirty="0"/>
              <a:t>Systematic loss of lives (diseases and warfare), land, language, knowledge, culture, education systems etc</a:t>
            </a:r>
          </a:p>
          <a:p>
            <a:pPr>
              <a:buNone/>
            </a:pPr>
            <a:endParaRPr lang="en-NZ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6F5E-DB50-9241-94B8-87535B2CF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931888"/>
            <a:ext cx="5781798" cy="498316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/>
              <a:t>Māori today:</a:t>
            </a:r>
          </a:p>
          <a:p>
            <a:r>
              <a:rPr lang="en-US" b="1" dirty="0"/>
              <a:t>Growing population: almost 1M people with Māori ancestry (843 000 in New Zealand, &gt; 100K in Australia)</a:t>
            </a:r>
          </a:p>
          <a:p>
            <a:r>
              <a:rPr lang="en-US" b="1" dirty="0"/>
              <a:t>Cultural renaissance, tribal-based settlements for historical Treaty of Waitangi breaches - $ + assets</a:t>
            </a:r>
          </a:p>
          <a:p>
            <a:r>
              <a:rPr lang="en-US" b="1" dirty="0"/>
              <a:t>Strong Māori presence in primary and health sectors </a:t>
            </a:r>
          </a:p>
          <a:p>
            <a:r>
              <a:rPr lang="en-US" b="1" dirty="0"/>
              <a:t> Contemporary health Status</a:t>
            </a:r>
          </a:p>
          <a:p>
            <a:pPr lvl="1"/>
            <a:r>
              <a:rPr lang="en-US" b="1" dirty="0"/>
              <a:t>Generally poorer than mainstream</a:t>
            </a:r>
          </a:p>
          <a:p>
            <a:pPr lvl="1"/>
            <a:r>
              <a:rPr lang="en-US" b="1" dirty="0"/>
              <a:t>Heritable conditions: </a:t>
            </a:r>
          </a:p>
          <a:p>
            <a:pPr lvl="2"/>
            <a:r>
              <a:rPr lang="en-US" b="1" dirty="0"/>
              <a:t>metabolic conditions (CVD, gout T2D), some Mendelian conditions with Māori/Polynesian </a:t>
            </a:r>
          </a:p>
          <a:p>
            <a:pPr lvl="2"/>
            <a:r>
              <a:rPr lang="en-US" b="1" dirty="0"/>
              <a:t>Overrepresented in cancer-related deaths, mental health statistics, oral health and metabolic conditions</a:t>
            </a:r>
          </a:p>
          <a:p>
            <a:pPr lvl="2"/>
            <a:r>
              <a:rPr lang="en-US" b="1" dirty="0"/>
              <a:t>Some Mendelian conditions</a:t>
            </a:r>
          </a:p>
          <a:p>
            <a:r>
              <a:rPr lang="en-US" b="1" dirty="0"/>
              <a:t>Many ancestry-specific disease-associated gene variants</a:t>
            </a:r>
          </a:p>
        </p:txBody>
      </p:sp>
      <p:sp>
        <p:nvSpPr>
          <p:cNvPr id="40962" name="AutoShape 2" descr="Image result for maori migration to new zealand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40964" name="AutoShape 4" descr="Image result for maori migration to new zealand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pic>
        <p:nvPicPr>
          <p:cNvPr id="40966" name="Picture 6" descr="Map of New Zealand/Aotearoa 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14759" y="234098"/>
            <a:ext cx="1564639" cy="894080"/>
          </a:xfrm>
          <a:prstGeom prst="rect">
            <a:avLst/>
          </a:prstGeom>
          <a:noFill/>
        </p:spPr>
      </p:pic>
      <p:pic>
        <p:nvPicPr>
          <p:cNvPr id="40968" name="Picture 8" descr="Image result for maori migration canoe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8300" y="92075"/>
            <a:ext cx="1401170" cy="11781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924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31F300-E1C8-2C9A-7A5A-7C822C479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3DFE5F-3C3E-AB53-D3F4-39E3BB742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1. Indigenous peoples and science </a:t>
            </a:r>
          </a:p>
          <a:p>
            <a:r>
              <a:rPr lang="en-US" dirty="0"/>
              <a:t>2. Māori concepts of hereditary inheritance used on a daily basis</a:t>
            </a:r>
          </a:p>
          <a:p>
            <a:r>
              <a:rPr lang="en-US" dirty="0"/>
              <a:t>3. Examples of indigenous led/co-led research</a:t>
            </a:r>
          </a:p>
          <a:p>
            <a:r>
              <a:rPr lang="en-US" dirty="0"/>
              <a:t>4. Education initiatives</a:t>
            </a:r>
          </a:p>
        </p:txBody>
      </p:sp>
    </p:spTree>
    <p:extLst>
      <p:ext uri="{BB962C8B-B14F-4D97-AF65-F5344CB8AC3E}">
        <p14:creationId xmlns:p14="http://schemas.microsoft.com/office/powerpoint/2010/main" val="354462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ōkūleʻa — Polynesian Wayfinding - Hōkūleʻa">
            <a:extLst>
              <a:ext uri="{FF2B5EF4-FFF2-40B4-BE49-F238E27FC236}">
                <a16:creationId xmlns:a16="http://schemas.microsoft.com/office/drawing/2014/main" id="{8486C74F-9DC3-D24A-AC94-B0231F8E3F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7837" y="1189745"/>
            <a:ext cx="3490422" cy="3490422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Using Willow Bark as Natural Aspirin | The Art of Manliness">
            <a:extLst>
              <a:ext uri="{FF2B5EF4-FFF2-40B4-BE49-F238E27FC236}">
                <a16:creationId xmlns:a16="http://schemas.microsoft.com/office/drawing/2014/main" id="{243F4F57-FE13-F542-9FCA-5647507E20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50789" y="1189745"/>
            <a:ext cx="3490422" cy="3490422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66A3A88-4BD3-3147-9422-6D71B39E6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42557" y="1189745"/>
            <a:ext cx="3490422" cy="3490422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AC9A738-815F-944B-9D20-53884FE9E459}"/>
              </a:ext>
            </a:extLst>
          </p:cNvPr>
          <p:cNvSpPr txBox="1">
            <a:spLocks/>
          </p:cNvSpPr>
          <p:nvPr/>
        </p:nvSpPr>
        <p:spPr>
          <a:xfrm>
            <a:off x="1068620" y="391321"/>
            <a:ext cx="9637776" cy="771921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Indigenous People have always been scientists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1A9E10-FF09-5D4B-B289-C4B809C64418}"/>
              </a:ext>
            </a:extLst>
          </p:cNvPr>
          <p:cNvSpPr txBox="1"/>
          <p:nvPr/>
        </p:nvSpPr>
        <p:spPr>
          <a:xfrm>
            <a:off x="1134576" y="5160423"/>
            <a:ext cx="104386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Indigenous people used traditional knowledge from generations of experiential learning and repeated observations to understand the world around them.</a:t>
            </a:r>
          </a:p>
          <a:p>
            <a:pPr algn="ctr"/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Indigenous scientists exist pre-dating universities.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E1F5B0-A1D6-4846-80EA-446AD3BD4B52}"/>
              </a:ext>
            </a:extLst>
          </p:cNvPr>
          <p:cNvSpPr txBox="1"/>
          <p:nvPr/>
        </p:nvSpPr>
        <p:spPr>
          <a:xfrm>
            <a:off x="1051687" y="4656667"/>
            <a:ext cx="2385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Polynesian navigation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7417FF-6B01-0142-AEDA-B4BEE7EE17EE}"/>
              </a:ext>
            </a:extLst>
          </p:cNvPr>
          <p:cNvSpPr txBox="1"/>
          <p:nvPr/>
        </p:nvSpPr>
        <p:spPr>
          <a:xfrm>
            <a:off x="4169239" y="4656669"/>
            <a:ext cx="3436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Plant and medicinal knowledge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858054-7AC8-9840-BAF0-FDD1D279090A}"/>
              </a:ext>
            </a:extLst>
          </p:cNvPr>
          <p:cNvSpPr txBox="1"/>
          <p:nvPr/>
        </p:nvSpPr>
        <p:spPr>
          <a:xfrm>
            <a:off x="8136676" y="4656667"/>
            <a:ext cx="3436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Diné understanding of genetics</a:t>
            </a:r>
          </a:p>
        </p:txBody>
      </p:sp>
    </p:spTree>
    <p:extLst>
      <p:ext uri="{BB962C8B-B14F-4D97-AF65-F5344CB8AC3E}">
        <p14:creationId xmlns:p14="http://schemas.microsoft.com/office/powerpoint/2010/main" val="1843211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D6CDB20-394C-4D51-9C5B-8751E2133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46DFD1E0-DCA7-47E6-B78B-6ECDDF873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AB0B1E-BB97-40E0-8DCD-D1197A0E1D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04D5EE-C138-394B-B1A5-86A50326F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8064" y="1059398"/>
            <a:ext cx="9637776" cy="77192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/>
              <a:t>The Over-Dichotomization of Knowledge Systems is</a:t>
            </a:r>
            <a:br>
              <a:rPr lang="en-US" sz="3200" dirty="0"/>
            </a:br>
            <a:r>
              <a:rPr lang="en-US" sz="3200" dirty="0">
                <a:solidFill>
                  <a:prstClr val="black"/>
                </a:solidFill>
              </a:rPr>
              <a:t>Related to </a:t>
            </a:r>
            <a:r>
              <a:rPr lang="en-US" sz="3200" i="1" dirty="0">
                <a:solidFill>
                  <a:prstClr val="black"/>
                </a:solidFill>
              </a:rPr>
              <a:t>Power </a:t>
            </a:r>
            <a:r>
              <a:rPr lang="en-US" sz="3200" dirty="0">
                <a:solidFill>
                  <a:prstClr val="black"/>
                </a:solidFill>
              </a:rPr>
              <a:t>Imbalances</a:t>
            </a:r>
            <a:endParaRPr lang="en-US" sz="3200" dirty="0"/>
          </a:p>
        </p:txBody>
      </p:sp>
      <p:sp>
        <p:nvSpPr>
          <p:cNvPr id="18" name="TextBox 17" descr="Western Academic &quot;Science&quot;">
            <a:extLst>
              <a:ext uri="{FF2B5EF4-FFF2-40B4-BE49-F238E27FC236}">
                <a16:creationId xmlns:a16="http://schemas.microsoft.com/office/drawing/2014/main" id="{7533D52F-5D0F-F44C-9C75-569320BA7A4E}"/>
              </a:ext>
            </a:extLst>
          </p:cNvPr>
          <p:cNvSpPr txBox="1"/>
          <p:nvPr/>
        </p:nvSpPr>
        <p:spPr>
          <a:xfrm>
            <a:off x="1012134" y="3099595"/>
            <a:ext cx="5020056" cy="832104"/>
          </a:xfrm>
          <a:prstGeom prst="rect">
            <a:avLst/>
          </a:prstGeom>
          <a:solidFill>
            <a:srgbClr val="CBB56D"/>
          </a:solidFill>
          <a:ln w="1270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Western Academic “Science”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5F4BB5-802C-CC4F-A83E-E4B6AB0E9B48}"/>
              </a:ext>
            </a:extLst>
          </p:cNvPr>
          <p:cNvSpPr txBox="1"/>
          <p:nvPr/>
        </p:nvSpPr>
        <p:spPr>
          <a:xfrm>
            <a:off x="1028838" y="4086508"/>
            <a:ext cx="50200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 defined in terms of “discovery”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Used a tool for the colonization of Indigenous peoples and their territories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“problematizing the indigenous”,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according to Linda Tuhiwai Smith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D13766-754F-8341-B515-C443124995CC}"/>
              </a:ext>
            </a:extLst>
          </p:cNvPr>
          <p:cNvSpPr txBox="1"/>
          <p:nvPr/>
        </p:nvSpPr>
        <p:spPr>
          <a:xfrm>
            <a:off x="6442481" y="3976242"/>
            <a:ext cx="510277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Indigenous people have their own ways of knowing for time immemorial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holistic versus “part of a whole”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Ensures that research on Indigenous issues are more respectful, ethical, sympathetic, useful or beneficial for Indigenous peoples</a:t>
            </a:r>
          </a:p>
        </p:txBody>
      </p:sp>
      <p:sp>
        <p:nvSpPr>
          <p:cNvPr id="13" name="TextBox 12" descr="SCIENCE">
            <a:extLst>
              <a:ext uri="{FF2B5EF4-FFF2-40B4-BE49-F238E27FC236}">
                <a16:creationId xmlns:a16="http://schemas.microsoft.com/office/drawing/2014/main" id="{3389157B-F4F4-614D-98BD-A0D523A2F584}"/>
              </a:ext>
            </a:extLst>
          </p:cNvPr>
          <p:cNvSpPr txBox="1"/>
          <p:nvPr/>
        </p:nvSpPr>
        <p:spPr>
          <a:xfrm>
            <a:off x="4472841" y="1935630"/>
            <a:ext cx="3246318" cy="832104"/>
          </a:xfrm>
          <a:prstGeom prst="rect">
            <a:avLst/>
          </a:prstGeom>
          <a:solidFill>
            <a:srgbClr val="CBB56D"/>
          </a:solidFill>
          <a:ln w="1270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SCIENCE</a:t>
            </a:r>
          </a:p>
        </p:txBody>
      </p:sp>
      <p:sp>
        <p:nvSpPr>
          <p:cNvPr id="14" name="TextBox 13" descr="Indigenous Knowledges (IKs)">
            <a:extLst>
              <a:ext uri="{FF2B5EF4-FFF2-40B4-BE49-F238E27FC236}">
                <a16:creationId xmlns:a16="http://schemas.microsoft.com/office/drawing/2014/main" id="{8973A1ED-3649-6844-9797-71DC623D04E5}"/>
              </a:ext>
            </a:extLst>
          </p:cNvPr>
          <p:cNvSpPr txBox="1"/>
          <p:nvPr/>
        </p:nvSpPr>
        <p:spPr>
          <a:xfrm>
            <a:off x="6143921" y="3103695"/>
            <a:ext cx="5020056" cy="832104"/>
          </a:xfrm>
          <a:prstGeom prst="rect">
            <a:avLst/>
          </a:prstGeom>
          <a:solidFill>
            <a:srgbClr val="CBB56D"/>
          </a:solidFill>
          <a:ln w="1270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Indigenous Knowledges (IKs)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4DA8E2E-2E83-1141-823B-FB334EF8B60E}"/>
              </a:ext>
            </a:extLst>
          </p:cNvPr>
          <p:cNvCxnSpPr>
            <a:stCxn id="13" idx="2"/>
            <a:endCxn id="18" idx="0"/>
          </p:cNvCxnSpPr>
          <p:nvPr/>
        </p:nvCxnSpPr>
        <p:spPr>
          <a:xfrm flipH="1">
            <a:off x="3522162" y="2767734"/>
            <a:ext cx="2573838" cy="3318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ED4A0C-1858-AD4C-AA05-A747B4D45E0D}"/>
              </a:ext>
            </a:extLst>
          </p:cNvPr>
          <p:cNvCxnSpPr/>
          <p:nvPr/>
        </p:nvCxnSpPr>
        <p:spPr>
          <a:xfrm flipH="1">
            <a:off x="6082989" y="4018776"/>
            <a:ext cx="16705" cy="1797949"/>
          </a:xfrm>
          <a:prstGeom prst="line">
            <a:avLst/>
          </a:prstGeom>
          <a:ln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C6B77F0-BD37-2443-BD29-02E6AB76CF92}"/>
              </a:ext>
            </a:extLst>
          </p:cNvPr>
          <p:cNvCxnSpPr>
            <a:stCxn id="13" idx="2"/>
          </p:cNvCxnSpPr>
          <p:nvPr/>
        </p:nvCxnSpPr>
        <p:spPr>
          <a:xfrm>
            <a:off x="6096000" y="2767734"/>
            <a:ext cx="2269904" cy="3200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437BFB0-51D4-7040-A4DB-0F528BF6B356}"/>
              </a:ext>
            </a:extLst>
          </p:cNvPr>
          <p:cNvSpPr txBox="1"/>
          <p:nvPr/>
        </p:nvSpPr>
        <p:spPr>
          <a:xfrm>
            <a:off x="5749520" y="4572000"/>
            <a:ext cx="69296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VS</a:t>
            </a:r>
          </a:p>
        </p:txBody>
      </p:sp>
    </p:spTree>
    <p:extLst>
      <p:ext uri="{BB962C8B-B14F-4D97-AF65-F5344CB8AC3E}">
        <p14:creationId xmlns:p14="http://schemas.microsoft.com/office/powerpoint/2010/main" val="2592654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93222" y="2631296"/>
            <a:ext cx="10972800" cy="452596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dirty="0"/>
              <a:t>Indigenous concepts of hereditary inheritance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dirty="0"/>
              <a:t>Indigenous led/co-led research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dirty="0"/>
              <a:t>Culturally informed ethical frameworks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dirty="0"/>
              <a:t>Indigenous data sovereignty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dirty="0"/>
              <a:t>Indigenous focused education in genomics and related areas…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1478" y="488081"/>
            <a:ext cx="11990522" cy="1450757"/>
          </a:xfrm>
        </p:spPr>
        <p:txBody>
          <a:bodyPr>
            <a:normAutofit fontScale="90000"/>
          </a:bodyPr>
          <a:lstStyle/>
          <a:p>
            <a:r>
              <a:rPr lang="en-US" dirty="0"/>
              <a:t>Changing the framework… starts with placing modern genetics within Indigenous practices</a:t>
            </a:r>
          </a:p>
        </p:txBody>
      </p:sp>
    </p:spTree>
    <p:extLst>
      <p:ext uri="{BB962C8B-B14F-4D97-AF65-F5344CB8AC3E}">
        <p14:creationId xmlns:p14="http://schemas.microsoft.com/office/powerpoint/2010/main" val="37311231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93222" y="2631296"/>
            <a:ext cx="10972800" cy="452596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NZ" u="sng" dirty="0"/>
              <a:t>Many</a:t>
            </a:r>
            <a:r>
              <a:rPr lang="en-NZ" dirty="0"/>
              <a:t> concepts…</a:t>
            </a:r>
          </a:p>
          <a:p>
            <a:pPr>
              <a:spcAft>
                <a:spcPts val="600"/>
              </a:spcAft>
            </a:pPr>
            <a:r>
              <a:rPr lang="en-NZ" dirty="0"/>
              <a:t>Well known and utilised</a:t>
            </a:r>
          </a:p>
          <a:p>
            <a:pPr>
              <a:spcAft>
                <a:spcPts val="600"/>
              </a:spcAft>
            </a:pPr>
            <a:r>
              <a:rPr lang="en-NZ" dirty="0"/>
              <a:t>Examples:</a:t>
            </a:r>
          </a:p>
          <a:p>
            <a:pPr marL="1028700" lvl="1" indent="-571500">
              <a:spcAft>
                <a:spcPts val="600"/>
              </a:spcAft>
              <a:buFont typeface="+mj-lt"/>
              <a:buAutoNum type="romanLcPeriod"/>
            </a:pPr>
            <a:r>
              <a:rPr lang="en-NZ" dirty="0"/>
              <a:t>Tribal naming conventions</a:t>
            </a:r>
          </a:p>
          <a:p>
            <a:pPr marL="1028700" lvl="1" indent="-571500">
              <a:spcAft>
                <a:spcPts val="600"/>
              </a:spcAft>
              <a:buFont typeface="+mj-lt"/>
              <a:buAutoNum type="romanLcPeriod"/>
            </a:pPr>
            <a:r>
              <a:rPr lang="en-NZ" dirty="0"/>
              <a:t>Constructs such as ‘whakapapa’, ‘</a:t>
            </a:r>
            <a:r>
              <a:rPr lang="en-NZ" dirty="0" err="1"/>
              <a:t>pepeha</a:t>
            </a:r>
            <a:r>
              <a:rPr lang="en-NZ" dirty="0"/>
              <a:t>’ and ‘</a:t>
            </a:r>
            <a:r>
              <a:rPr lang="en-NZ" dirty="0" err="1"/>
              <a:t>mokopuna</a:t>
            </a:r>
            <a:r>
              <a:rPr lang="en-NZ" dirty="0"/>
              <a:t>’</a:t>
            </a:r>
          </a:p>
          <a:p>
            <a:pPr marL="1028700" lvl="1" indent="-571500">
              <a:buFont typeface="+mj-lt"/>
              <a:buAutoNum type="romanLcPeriod"/>
            </a:pPr>
            <a:r>
              <a:rPr lang="en-NZ" dirty="0"/>
              <a:t>Selective Breeding…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Key Māori Concepts of Genetic Inheritance</a:t>
            </a:r>
          </a:p>
        </p:txBody>
      </p:sp>
    </p:spTree>
    <p:extLst>
      <p:ext uri="{BB962C8B-B14F-4D97-AF65-F5344CB8AC3E}">
        <p14:creationId xmlns:p14="http://schemas.microsoft.com/office/powerpoint/2010/main" val="3441986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Map of tribal naming conventions">
            <a:extLst>
              <a:ext uri="{FF2B5EF4-FFF2-40B4-BE49-F238E27FC236}">
                <a16:creationId xmlns:a16="http://schemas.microsoft.com/office/drawing/2014/main" id="{F8CB6C80-6B7F-DF40-B65A-E83EE72AB4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471" y="440200"/>
            <a:ext cx="5224753" cy="59776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C976627-E88E-574F-BC1D-D72936994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5308" y="502992"/>
            <a:ext cx="6495534" cy="133145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i</a:t>
            </a:r>
            <a:r>
              <a:rPr lang="en-US" dirty="0"/>
              <a:t>. Tribal Naming Conventions…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358B95-931A-C346-932C-2C4135B500F4}"/>
              </a:ext>
            </a:extLst>
          </p:cNvPr>
          <p:cNvSpPr txBox="1"/>
          <p:nvPr/>
        </p:nvSpPr>
        <p:spPr>
          <a:xfrm>
            <a:off x="6210379" y="1985306"/>
            <a:ext cx="444095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‘Iwi’ = bones</a:t>
            </a:r>
          </a:p>
          <a:p>
            <a:pPr algn="ctr"/>
            <a:r>
              <a:rPr lang="en-US" sz="2400" dirty="0"/>
              <a:t>‘</a:t>
            </a:r>
            <a:r>
              <a:rPr lang="en-US" sz="2400" dirty="0" err="1"/>
              <a:t>Hapū</a:t>
            </a:r>
            <a:r>
              <a:rPr lang="en-US" sz="2400" dirty="0"/>
              <a:t>’ = pregnant</a:t>
            </a:r>
          </a:p>
          <a:p>
            <a:pPr algn="ctr"/>
            <a:r>
              <a:rPr lang="en-US" sz="2400" dirty="0" err="1"/>
              <a:t>Ngāti</a:t>
            </a:r>
            <a:r>
              <a:rPr lang="en-US" sz="2400" dirty="0"/>
              <a:t> or Ngai  = ‘people of’</a:t>
            </a:r>
          </a:p>
          <a:p>
            <a:pPr algn="ctr"/>
            <a:r>
              <a:rPr lang="en-US" sz="2400" dirty="0" err="1"/>
              <a:t>Te</a:t>
            </a:r>
            <a:r>
              <a:rPr lang="en-US" sz="2400" dirty="0"/>
              <a:t> </a:t>
            </a:r>
            <a:r>
              <a:rPr lang="en-US" sz="2400" dirty="0" err="1"/>
              <a:t>Tini</a:t>
            </a:r>
            <a:r>
              <a:rPr lang="en-US" sz="2400" dirty="0"/>
              <a:t> = ‘the multitudes of’</a:t>
            </a:r>
          </a:p>
          <a:p>
            <a:pPr algn="ctr"/>
            <a:r>
              <a:rPr lang="en-US" sz="2400" dirty="0" err="1"/>
              <a:t>Te</a:t>
            </a:r>
            <a:r>
              <a:rPr lang="en-US" sz="2400" dirty="0"/>
              <a:t> </a:t>
            </a:r>
            <a:r>
              <a:rPr lang="en-US" sz="2400" dirty="0" err="1"/>
              <a:t>Aitanga</a:t>
            </a:r>
            <a:r>
              <a:rPr lang="en-US" sz="2400" dirty="0"/>
              <a:t> = the descendants of…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D47506-F614-184A-AA7E-F38EAB3A0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013" y="4226011"/>
            <a:ext cx="4615717" cy="133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29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07772" y="1985477"/>
            <a:ext cx="11627709" cy="4841058"/>
          </a:xfrm>
        </p:spPr>
        <p:txBody>
          <a:bodyPr>
            <a:normAutofit fontScale="92500"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NZ" dirty="0"/>
              <a:t>Key concept in </a:t>
            </a:r>
            <a:r>
              <a:rPr lang="en-NZ" dirty="0" err="1"/>
              <a:t>te</a:t>
            </a:r>
            <a:r>
              <a:rPr lang="en-NZ" dirty="0"/>
              <a:t> </a:t>
            </a:r>
            <a:r>
              <a:rPr lang="en-NZ" dirty="0" err="1"/>
              <a:t>ao</a:t>
            </a:r>
            <a:r>
              <a:rPr lang="en-NZ" dirty="0"/>
              <a:t> Māori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NZ" dirty="0"/>
              <a:t>Both a genetic and social construct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NZ" dirty="0"/>
              <a:t>Literally ‘to place in layers…’ (see </a:t>
            </a:r>
            <a:r>
              <a:rPr lang="en-NZ" dirty="0">
                <a:hlinkClick r:id="rId2"/>
              </a:rPr>
              <a:t>https://maaori.com/whakapapa/whakpap2.htm</a:t>
            </a:r>
            <a:r>
              <a:rPr lang="en-NZ" dirty="0"/>
              <a:t>)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NZ" dirty="0"/>
              <a:t>Whakapapa refers to both genealogies AND spiritual, mythological and human ‘</a:t>
            </a:r>
            <a:r>
              <a:rPr lang="en-NZ" dirty="0" err="1"/>
              <a:t>purākau</a:t>
            </a:r>
            <a:r>
              <a:rPr lang="en-NZ" dirty="0"/>
              <a:t>’ – stories/histories = ‘flesh’ to the genealogical ‘bones’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NZ" dirty="0" err="1"/>
              <a:t>Tātai</a:t>
            </a:r>
            <a:r>
              <a:rPr lang="en-NZ" dirty="0"/>
              <a:t>/Kawai = genealogical component 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NZ" dirty="0"/>
              <a:t>Whakapapa widely known (80% of Māori know at least some of their whakapapa) </a:t>
            </a:r>
          </a:p>
          <a:p>
            <a:pPr marL="0" indent="0">
              <a:buNone/>
            </a:pPr>
            <a:r>
              <a:rPr lang="en-NZ" dirty="0"/>
              <a:t>"Before the coming of the Pakeha [European] to New Zealand with his superior technology, all literature in Maori was oral. Its transmission to succeeding generations was also oral and a great body of literature, which includes haka [dance], </a:t>
            </a:r>
            <a:r>
              <a:rPr lang="en-NZ" dirty="0" err="1"/>
              <a:t>waiata</a:t>
            </a:r>
            <a:r>
              <a:rPr lang="en-NZ" dirty="0"/>
              <a:t> [song], </a:t>
            </a:r>
            <a:r>
              <a:rPr lang="en-NZ" dirty="0" err="1"/>
              <a:t>tauparapara</a:t>
            </a:r>
            <a:r>
              <a:rPr lang="en-NZ" dirty="0"/>
              <a:t> [chant], </a:t>
            </a:r>
            <a:r>
              <a:rPr lang="en-NZ" dirty="0" err="1"/>
              <a:t>karanga</a:t>
            </a:r>
            <a:r>
              <a:rPr lang="en-NZ" dirty="0"/>
              <a:t> [chant], </a:t>
            </a:r>
            <a:r>
              <a:rPr lang="en-NZ" dirty="0" err="1"/>
              <a:t>poroporoaki</a:t>
            </a:r>
            <a:r>
              <a:rPr lang="en-NZ" dirty="0"/>
              <a:t> [farewell], </a:t>
            </a:r>
            <a:r>
              <a:rPr lang="en-NZ" dirty="0" err="1"/>
              <a:t>paki</a:t>
            </a:r>
            <a:r>
              <a:rPr lang="en-NZ" dirty="0"/>
              <a:t> </a:t>
            </a:r>
            <a:r>
              <a:rPr lang="en-NZ" dirty="0" err="1"/>
              <a:t>waitara</a:t>
            </a:r>
            <a:r>
              <a:rPr lang="en-NZ" dirty="0"/>
              <a:t> [stories], whakapapa [genealogy], </a:t>
            </a:r>
            <a:r>
              <a:rPr lang="en-NZ" dirty="0" err="1"/>
              <a:t>whakatauki</a:t>
            </a:r>
            <a:r>
              <a:rPr lang="en-NZ" dirty="0"/>
              <a:t> [proverbs] and </a:t>
            </a:r>
            <a:r>
              <a:rPr lang="en-NZ" dirty="0" err="1"/>
              <a:t>pepeha</a:t>
            </a:r>
            <a:r>
              <a:rPr lang="en-NZ" dirty="0"/>
              <a:t> [tribal sayings], was retained and learnt by each new generation."</a:t>
            </a:r>
          </a:p>
          <a:p>
            <a:pPr marL="0" indent="0" algn="r">
              <a:buNone/>
            </a:pPr>
            <a:r>
              <a:rPr lang="en-NZ" sz="2000" dirty="0"/>
              <a:t>- Sir </a:t>
            </a:r>
            <a:r>
              <a:rPr lang="en-NZ" sz="2000" dirty="0" err="1"/>
              <a:t>Timoti</a:t>
            </a:r>
            <a:r>
              <a:rPr lang="en-NZ" sz="2000" dirty="0"/>
              <a:t> </a:t>
            </a:r>
            <a:r>
              <a:rPr lang="en-NZ" sz="2000" dirty="0" err="1"/>
              <a:t>Karetu</a:t>
            </a:r>
            <a:r>
              <a:rPr lang="en-NZ" sz="2000" dirty="0"/>
              <a:t>, "Language and Protocol of the Marae [meeting place], in </a:t>
            </a:r>
            <a:r>
              <a:rPr lang="en-NZ" sz="2000" dirty="0" err="1"/>
              <a:t>Te</a:t>
            </a:r>
            <a:r>
              <a:rPr lang="en-NZ" sz="2000" dirty="0"/>
              <a:t> </a:t>
            </a:r>
            <a:r>
              <a:rPr lang="en-NZ" sz="2000" dirty="0" err="1"/>
              <a:t>Ao</a:t>
            </a:r>
            <a:r>
              <a:rPr lang="en-NZ" sz="2000" dirty="0"/>
              <a:t> </a:t>
            </a:r>
            <a:r>
              <a:rPr lang="en-NZ" sz="2000" dirty="0" err="1"/>
              <a:t>Hurihuri</a:t>
            </a:r>
            <a:r>
              <a:rPr lang="en-NZ" sz="2000" dirty="0"/>
              <a:t>, ed Michael King, 1975, Longman Paul, Auckland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D5D70E-85AF-224C-BDED-FD22BBC6D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666" y="141811"/>
            <a:ext cx="10058400" cy="1450757"/>
          </a:xfrm>
        </p:spPr>
        <p:txBody>
          <a:bodyPr/>
          <a:lstStyle/>
          <a:p>
            <a:r>
              <a:rPr lang="en-US" dirty="0"/>
              <a:t>Whakapapa</a:t>
            </a: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407772" y="220676"/>
            <a:ext cx="11221995" cy="1293028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sz="4400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B6F972-0B9F-DA45-A077-D7D95E1A91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6634" y="417818"/>
            <a:ext cx="29337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18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7B69F3-81E4-0648-9293-A3137A5EE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282" y="352644"/>
            <a:ext cx="11716718" cy="1450757"/>
          </a:xfrm>
        </p:spPr>
        <p:txBody>
          <a:bodyPr>
            <a:normAutofit fontScale="90000"/>
          </a:bodyPr>
          <a:lstStyle/>
          <a:p>
            <a:r>
              <a:rPr lang="en-US" dirty="0"/>
              <a:t>Two Māori co-led projects – aim to deliver health benefits for Māori from Genomic Data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45848E-8F5A-664C-9F56-9A7C7A567F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2160" y="1979393"/>
            <a:ext cx="53848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Aotearoa </a:t>
            </a:r>
            <a:r>
              <a:rPr lang="en-US" b="1" dirty="0" err="1"/>
              <a:t>Variome</a:t>
            </a:r>
            <a:r>
              <a:rPr lang="en-US" b="1" dirty="0"/>
              <a:t> Project (2018 – current)</a:t>
            </a:r>
          </a:p>
          <a:p>
            <a:r>
              <a:rPr lang="en-US" b="1" dirty="0"/>
              <a:t>Aim</a:t>
            </a:r>
            <a:r>
              <a:rPr lang="en-US" dirty="0"/>
              <a:t> to develop a </a:t>
            </a:r>
            <a:r>
              <a:rPr lang="en-US" b="1" dirty="0"/>
              <a:t>catalogue of genetic variants in contemporary Māori</a:t>
            </a:r>
            <a:r>
              <a:rPr lang="en-US" dirty="0"/>
              <a:t> in Aotearoa/NZ</a:t>
            </a:r>
          </a:p>
          <a:p>
            <a:r>
              <a:rPr lang="en-US" dirty="0"/>
              <a:t>Recruit </a:t>
            </a:r>
            <a:r>
              <a:rPr lang="en-US" b="1" dirty="0"/>
              <a:t>1000-1500 participants </a:t>
            </a:r>
            <a:r>
              <a:rPr lang="en-US" dirty="0"/>
              <a:t>with minimal close ancestry</a:t>
            </a:r>
          </a:p>
          <a:p>
            <a:r>
              <a:rPr lang="en-US" b="1" dirty="0"/>
              <a:t>Utilize deep Māori knowledge </a:t>
            </a:r>
            <a:r>
              <a:rPr lang="en-US" dirty="0"/>
              <a:t>of ‘whakapapa’ (ancestry) to monitor and evaluate diversity</a:t>
            </a:r>
          </a:p>
          <a:p>
            <a:r>
              <a:rPr lang="en-US" dirty="0"/>
              <a:t>Whole genome sequencing</a:t>
            </a:r>
          </a:p>
          <a:p>
            <a:pPr marL="0" indent="0">
              <a:buNone/>
            </a:pPr>
            <a:r>
              <a:rPr lang="en-US" dirty="0"/>
              <a:t>See </a:t>
            </a:r>
            <a:r>
              <a:rPr lang="en-US" dirty="0">
                <a:hlinkClick r:id="rId3"/>
              </a:rPr>
              <a:t>https://www.genomics-aotearoa.org.nz/projects/aotearoa-nz-genomic-variome</a:t>
            </a:r>
            <a:endParaRPr lang="en-US" dirty="0"/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0D50668-190C-E242-A02C-E9700321CF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8560" y="1979393"/>
            <a:ext cx="53848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err="1"/>
              <a:t>Rakeiora</a:t>
            </a:r>
            <a:r>
              <a:rPr lang="en-US" b="1" dirty="0"/>
              <a:t> Project (2019-current)</a:t>
            </a:r>
          </a:p>
          <a:p>
            <a:r>
              <a:rPr lang="en-US" b="1" dirty="0"/>
              <a:t>Aim</a:t>
            </a:r>
            <a:r>
              <a:rPr lang="en-US" dirty="0"/>
              <a:t> is to </a:t>
            </a:r>
            <a:r>
              <a:rPr lang="en-US" b="1" dirty="0"/>
              <a:t>develop data sets combining clinical and genomic data </a:t>
            </a:r>
            <a:r>
              <a:rPr lang="en-US" dirty="0"/>
              <a:t>for research and clinical applications</a:t>
            </a:r>
          </a:p>
          <a:p>
            <a:r>
              <a:rPr lang="en-US" b="1" dirty="0"/>
              <a:t>Pilot study </a:t>
            </a:r>
            <a:r>
              <a:rPr lang="en-US" dirty="0"/>
              <a:t>using </a:t>
            </a:r>
            <a:r>
              <a:rPr lang="en-US" b="1" dirty="0"/>
              <a:t>participatory action research</a:t>
            </a:r>
            <a:r>
              <a:rPr lang="en-US" dirty="0"/>
              <a:t> to identify paths to </a:t>
            </a:r>
            <a:r>
              <a:rPr lang="en-US" b="1" dirty="0"/>
              <a:t>scale up combined use of genomic data/health record</a:t>
            </a:r>
            <a:r>
              <a:rPr lang="en-US" dirty="0"/>
              <a:t>s in a culturally appropriate manner</a:t>
            </a:r>
          </a:p>
          <a:p>
            <a:r>
              <a:rPr lang="en-US" b="1" dirty="0"/>
              <a:t>Two ‘arms’: </a:t>
            </a:r>
          </a:p>
          <a:p>
            <a:pPr lvl="1"/>
            <a:r>
              <a:rPr lang="en-US" b="1" dirty="0"/>
              <a:t>‘Primary’ care </a:t>
            </a:r>
            <a:r>
              <a:rPr lang="en-US" dirty="0"/>
              <a:t>– EHR + WGS data with </a:t>
            </a:r>
            <a:r>
              <a:rPr lang="en-US" b="1" dirty="0" err="1"/>
              <a:t>Ngāti</a:t>
            </a:r>
            <a:r>
              <a:rPr lang="en-US" b="1" dirty="0"/>
              <a:t> </a:t>
            </a:r>
            <a:r>
              <a:rPr lang="en-US" b="1" dirty="0" err="1"/>
              <a:t>Porou</a:t>
            </a:r>
            <a:r>
              <a:rPr lang="en-US" b="1" dirty="0"/>
              <a:t> Hauora, tribal health provider</a:t>
            </a:r>
          </a:p>
          <a:p>
            <a:pPr lvl="1"/>
            <a:r>
              <a:rPr lang="en-US" b="1" dirty="0"/>
              <a:t>‘Tertiary’ care </a:t>
            </a:r>
            <a:r>
              <a:rPr lang="en-US" dirty="0"/>
              <a:t>(Oncology)</a:t>
            </a:r>
          </a:p>
          <a:p>
            <a:r>
              <a:rPr lang="en-US" dirty="0"/>
              <a:t>See </a:t>
            </a:r>
            <a:r>
              <a:rPr lang="en-US" dirty="0">
                <a:hlinkClick r:id="rId4"/>
              </a:rPr>
              <a:t>https://www.genomics-aotearoa.org.nz/projects/rakeiora-pathfinder-genomic-medicine</a:t>
            </a:r>
            <a:endParaRPr lang="en-US" dirty="0"/>
          </a:p>
          <a:p>
            <a:endParaRPr lang="en-US" dirty="0"/>
          </a:p>
        </p:txBody>
      </p:sp>
      <p:pic>
        <p:nvPicPr>
          <p:cNvPr id="7" name="Picture 6" descr="Genomics Aotearoa logo">
            <a:extLst>
              <a:ext uri="{FF2B5EF4-FFF2-40B4-BE49-F238E27FC236}">
                <a16:creationId xmlns:a16="http://schemas.microsoft.com/office/drawing/2014/main" id="{88C780B8-AB07-9F40-B7AF-DF1979A9C6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7060" y="5673250"/>
            <a:ext cx="17399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99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4F14C-1829-C545-8F53-A72C9E709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3" y="274638"/>
            <a:ext cx="11576957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Using </a:t>
            </a:r>
            <a:r>
              <a:rPr lang="en-US" dirty="0" err="1"/>
              <a:t>Mātauranga</a:t>
            </a:r>
            <a:r>
              <a:rPr lang="en-US" dirty="0"/>
              <a:t> Māori in modern genetics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BF79A-BDD2-DB45-A7C1-78C0D03C00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Aotearoa </a:t>
            </a:r>
            <a:r>
              <a:rPr lang="en-US" b="1" dirty="0" err="1"/>
              <a:t>Variome</a:t>
            </a:r>
            <a:r>
              <a:rPr lang="en-US" b="1" dirty="0"/>
              <a:t> project </a:t>
            </a:r>
            <a:r>
              <a:rPr lang="en-US" dirty="0"/>
              <a:t>– see </a:t>
            </a:r>
            <a:r>
              <a:rPr lang="en-US" dirty="0">
                <a:hlinkClick r:id="rId2"/>
              </a:rPr>
              <a:t>https://www.genomics-aotearoa.org.nz/projects/aotearoa-nz-genomic-variome</a:t>
            </a:r>
            <a:endParaRPr lang="en-US" dirty="0"/>
          </a:p>
          <a:p>
            <a:pPr marL="914400" lvl="1" indent="-514350"/>
            <a:r>
              <a:rPr lang="en-US" dirty="0"/>
              <a:t>AIM is to create a catalogue of DNA sequence variation within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Māori for health applications</a:t>
            </a:r>
          </a:p>
          <a:p>
            <a:pPr marL="914400" lvl="1" indent="-514350"/>
            <a:r>
              <a:rPr lang="en-US" dirty="0"/>
              <a:t>Whakapapa knowledge (waka/</a:t>
            </a:r>
            <a:r>
              <a:rPr lang="en-US" dirty="0" err="1"/>
              <a:t>hapu</a:t>
            </a:r>
            <a:r>
              <a:rPr lang="en-US" dirty="0"/>
              <a:t>/iwi/whanau) enables recruitment to be efficient</a:t>
            </a:r>
          </a:p>
          <a:p>
            <a:pPr marL="1314450" lvl="2" indent="-514350"/>
            <a:r>
              <a:rPr lang="en-US" dirty="0" err="1"/>
              <a:t>Minimise</a:t>
            </a:r>
            <a:r>
              <a:rPr lang="en-US" dirty="0"/>
              <a:t> close relatedness</a:t>
            </a:r>
          </a:p>
          <a:p>
            <a:pPr marL="1314450" lvl="2" indent="-514350"/>
            <a:r>
              <a:rPr lang="en-US" dirty="0"/>
              <a:t>Target unrepresented whakapapa lineages</a:t>
            </a:r>
          </a:p>
          <a:p>
            <a:pPr marL="1314450" lvl="2" indent="-514350"/>
            <a:r>
              <a:rPr lang="en-US" dirty="0"/>
              <a:t>WITHIN budget</a:t>
            </a:r>
          </a:p>
        </p:txBody>
      </p:sp>
      <p:pic>
        <p:nvPicPr>
          <p:cNvPr id="4" name="Picture 3" descr="Webpage of the University of Otago on an article titled: Genomic Possibilities.">
            <a:extLst>
              <a:ext uri="{FF2B5EF4-FFF2-40B4-BE49-F238E27FC236}">
                <a16:creationId xmlns:a16="http://schemas.microsoft.com/office/drawing/2014/main" id="{1C599808-9990-7C4B-9133-CCCEDAA3865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4074" y="3730203"/>
            <a:ext cx="2118692" cy="250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4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AF4F2BA-3C03-4E2C-8ABC-0949B61B3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E1D5B8-5DAE-432B-A606-2730B2F376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28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1E90DC-B8F2-C043-A970-2BBB7668FB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743" y="1754352"/>
            <a:ext cx="9228513" cy="2104782"/>
          </a:xfrm>
        </p:spPr>
        <p:txBody>
          <a:bodyPr anchor="t">
            <a:normAutofit/>
          </a:bodyPr>
          <a:lstStyle/>
          <a:p>
            <a:pPr algn="ctr"/>
            <a:r>
              <a:rPr lang="en-US" sz="4800" dirty="0"/>
              <a:t>Indigenizing Genomics and Advancing Indigenous Data Sovereignty</a:t>
            </a:r>
            <a:endParaRPr lang="en-US" sz="4000" dirty="0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EBD1D2-F2B6-BF40-B5AD-72B9681EBF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5220867" cy="1755648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en-US" b="1" dirty="0">
                <a:solidFill>
                  <a:srgbClr val="FFFFFF"/>
                </a:solidFill>
              </a:rPr>
              <a:t>Krystal Tsosie, </a:t>
            </a:r>
            <a:r>
              <a:rPr lang="en-US" b="1" dirty="0" err="1">
                <a:solidFill>
                  <a:srgbClr val="FFFFFF"/>
                </a:solidFill>
              </a:rPr>
              <a:t>phd</a:t>
            </a:r>
            <a:r>
              <a:rPr lang="en-US" b="1" dirty="0">
                <a:solidFill>
                  <a:srgbClr val="FFFFFF"/>
                </a:solidFill>
              </a:rPr>
              <a:t>, mph, MA</a:t>
            </a:r>
            <a:endParaRPr lang="en-US" dirty="0">
              <a:solidFill>
                <a:schemeClr val="bg2">
                  <a:lumMod val="50000"/>
                  <a:lumOff val="50000"/>
                </a:schemeClr>
              </a:solidFill>
            </a:endParaRPr>
          </a:p>
          <a:p>
            <a:pPr algn="ctr">
              <a:spcBef>
                <a:spcPts val="0"/>
              </a:spcBef>
            </a:pPr>
            <a:r>
              <a:rPr lang="en-US" sz="1800" i="1" dirty="0">
                <a:solidFill>
                  <a:schemeClr val="bg2">
                    <a:lumMod val="50000"/>
                    <a:lumOff val="50000"/>
                  </a:schemeClr>
                </a:solidFill>
              </a:rPr>
              <a:t>Arizona state university </a:t>
            </a:r>
          </a:p>
          <a:p>
            <a:pPr algn="ctr">
              <a:spcBef>
                <a:spcPts val="0"/>
              </a:spcBef>
            </a:pPr>
            <a:r>
              <a:rPr lang="en-US" sz="1800" i="1" dirty="0">
                <a:solidFill>
                  <a:schemeClr val="bg2">
                    <a:lumMod val="50000"/>
                    <a:lumOff val="50000"/>
                  </a:schemeClr>
                </a:solidFill>
              </a:rPr>
              <a:t>Native biodata consortium</a:t>
            </a:r>
          </a:p>
          <a:p>
            <a:pPr>
              <a:spcBef>
                <a:spcPts val="0"/>
              </a:spcBef>
            </a:pPr>
            <a:endParaRPr lang="en-US" i="1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07787ED-5EDC-4C54-AD87-55B60D0FE3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B40A8CA7-7D5A-43B0-A1A0-B558ECA9E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9DBCB0-32B7-574B-9BED-2BD25FBB0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9692" y="5800641"/>
            <a:ext cx="550672" cy="4498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2C4EDF-30B5-8D42-8A53-80523177F0B9}"/>
              </a:ext>
            </a:extLst>
          </p:cNvPr>
          <p:cNvSpPr txBox="1"/>
          <p:nvPr/>
        </p:nvSpPr>
        <p:spPr>
          <a:xfrm>
            <a:off x="2926617" y="5800641"/>
            <a:ext cx="3035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all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@KSTSOSIE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4C6A859-AA9A-21BC-8FDC-BA904349FCD0}"/>
              </a:ext>
            </a:extLst>
          </p:cNvPr>
          <p:cNvSpPr txBox="1">
            <a:spLocks/>
          </p:cNvSpPr>
          <p:nvPr/>
        </p:nvSpPr>
        <p:spPr>
          <a:xfrm>
            <a:off x="6370326" y="4633377"/>
            <a:ext cx="4065845" cy="1755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b="1" dirty="0" err="1">
                <a:solidFill>
                  <a:srgbClr val="FFFFFF"/>
                </a:solidFill>
              </a:rPr>
              <a:t>PhiLLip</a:t>
            </a:r>
            <a:r>
              <a:rPr lang="en-US" b="1" dirty="0">
                <a:solidFill>
                  <a:srgbClr val="FFFFFF"/>
                </a:solidFill>
              </a:rPr>
              <a:t> Wilcox PhD</a:t>
            </a:r>
            <a:endParaRPr lang="en-US" dirty="0">
              <a:solidFill>
                <a:schemeClr val="bg2">
                  <a:lumMod val="50000"/>
                  <a:lumOff val="50000"/>
                </a:schemeClr>
              </a:solidFill>
            </a:endParaRPr>
          </a:p>
          <a:p>
            <a:pPr algn="ctr">
              <a:spcBef>
                <a:spcPts val="0"/>
              </a:spcBef>
            </a:pPr>
            <a:r>
              <a:rPr lang="en-US" sz="1800" i="1" dirty="0">
                <a:solidFill>
                  <a:schemeClr val="bg2">
                    <a:lumMod val="50000"/>
                    <a:lumOff val="50000"/>
                  </a:schemeClr>
                </a:solidFill>
              </a:rPr>
              <a:t>University of Otago, </a:t>
            </a:r>
          </a:p>
          <a:p>
            <a:pPr algn="ctr">
              <a:spcBef>
                <a:spcPts val="0"/>
              </a:spcBef>
            </a:pPr>
            <a:r>
              <a:rPr lang="en-US" sz="1800" i="1" dirty="0">
                <a:solidFill>
                  <a:schemeClr val="bg2">
                    <a:lumMod val="50000"/>
                    <a:lumOff val="50000"/>
                  </a:schemeClr>
                </a:solidFill>
              </a:rPr>
              <a:t>New Zealand</a:t>
            </a:r>
          </a:p>
          <a:p>
            <a:pPr>
              <a:spcBef>
                <a:spcPts val="0"/>
              </a:spcBef>
            </a:pPr>
            <a:endParaRPr lang="en-US" i="1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0AEA82-4D4C-10DE-D256-4FE83E303516}"/>
              </a:ext>
            </a:extLst>
          </p:cNvPr>
          <p:cNvSpPr txBox="1"/>
          <p:nvPr/>
        </p:nvSpPr>
        <p:spPr>
          <a:xfrm>
            <a:off x="7423629" y="5826787"/>
            <a:ext cx="3035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all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@</a:t>
            </a:r>
            <a:r>
              <a:rPr kumimoji="0" lang="en-US" sz="1800" b="0" i="0" u="none" strike="noStrike" kern="1200" cap="all" spc="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pdubotakou</a:t>
            </a:r>
            <a:endParaRPr kumimoji="0" lang="en-US" sz="1800" b="0" i="0" u="none" strike="noStrike" kern="1200" cap="all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CDA798-32F6-2A1D-591F-1CAA69633A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3549" y="5864591"/>
            <a:ext cx="550672" cy="44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8207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C350DBF-EF06-7D49-8AA6-47B471D68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Traditional Ancestral Knowledge of Whakapapa (Genealogy) Enables the </a:t>
            </a:r>
            <a:r>
              <a:rPr lang="en-US" dirty="0" err="1"/>
              <a:t>Variome</a:t>
            </a:r>
            <a:r>
              <a:rPr lang="en-US" dirty="0"/>
              <a:t> Project</a:t>
            </a:r>
          </a:p>
        </p:txBody>
      </p:sp>
      <p:pic>
        <p:nvPicPr>
          <p:cNvPr id="1026" name="Picture 2" descr="Tribes of New Zealand | Maori tribe, Maori words, Māori culture">
            <a:extLst>
              <a:ext uri="{FF2B5EF4-FFF2-40B4-BE49-F238E27FC236}">
                <a16:creationId xmlns:a16="http://schemas.microsoft.com/office/drawing/2014/main" id="{BF0B2600-F5C0-D841-BC55-AA1F4E78C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0755" y="2106488"/>
            <a:ext cx="3284768" cy="375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hart, pie chart, sunburst chart, on Iwi affiliations across Aotearoa from NZ Variome">
            <a:extLst>
              <a:ext uri="{FF2B5EF4-FFF2-40B4-BE49-F238E27FC236}">
                <a16:creationId xmlns:a16="http://schemas.microsoft.com/office/drawing/2014/main" id="{4121BB41-A535-2F43-9DB5-80E73A82B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0301" y="2106489"/>
            <a:ext cx="7170522" cy="401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870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A9378B-1AD4-4140-8365-55380F284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6E3C9B-8FC0-1644-852F-A06106427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651" y="274638"/>
            <a:ext cx="4356100" cy="4254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1DCA7E-E6E4-DB45-9F5A-378A3776DA0D}"/>
              </a:ext>
            </a:extLst>
          </p:cNvPr>
          <p:cNvSpPr txBox="1"/>
          <p:nvPr/>
        </p:nvSpPr>
        <p:spPr>
          <a:xfrm>
            <a:off x="198651" y="4529138"/>
            <a:ext cx="4356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sz="1200" u="sng" dirty="0"/>
              <a:t>Nature Reviews Genetics</a:t>
            </a:r>
            <a:r>
              <a:rPr lang="en-NZ" sz="1200" dirty="0"/>
              <a:t> </a:t>
            </a:r>
            <a:r>
              <a:rPr lang="en-NZ" sz="1200" b="1" dirty="0"/>
              <a:t>21</a:t>
            </a:r>
            <a:r>
              <a:rPr lang="en-NZ" sz="1200" dirty="0"/>
              <a:t>(6): 377-384.</a:t>
            </a:r>
          </a:p>
        </p:txBody>
      </p:sp>
      <p:pic>
        <p:nvPicPr>
          <p:cNvPr id="4" name="Content Placeholder 3" descr="Table on enhancing responsiveness towards Indigenous rights and interests in genomic data separated by Principle, Issues raise by communities, and Actions for researchers ">
            <a:extLst>
              <a:ext uri="{FF2B5EF4-FFF2-40B4-BE49-F238E27FC236}">
                <a16:creationId xmlns:a16="http://schemas.microsoft.com/office/drawing/2014/main" id="{93441EEA-1C32-FD43-A73F-9DBCF4287D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442991" y="345758"/>
            <a:ext cx="7529354" cy="570452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ED706CF5-DA0B-CC40-A7C2-EE77F9F00BCC}"/>
              </a:ext>
            </a:extLst>
          </p:cNvPr>
          <p:cNvSpPr/>
          <p:nvPr/>
        </p:nvSpPr>
        <p:spPr>
          <a:xfrm>
            <a:off x="4496862" y="693896"/>
            <a:ext cx="728449" cy="3830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1F71F0A-9957-D949-B64E-F9927C226101}"/>
              </a:ext>
            </a:extLst>
          </p:cNvPr>
          <p:cNvSpPr/>
          <p:nvPr/>
        </p:nvSpPr>
        <p:spPr>
          <a:xfrm>
            <a:off x="4442991" y="2458720"/>
            <a:ext cx="840209" cy="44275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1A8701E-07DB-3D47-83AB-3F0A33EF320A}"/>
              </a:ext>
            </a:extLst>
          </p:cNvPr>
          <p:cNvSpPr/>
          <p:nvPr/>
        </p:nvSpPr>
        <p:spPr>
          <a:xfrm>
            <a:off x="4496863" y="4808220"/>
            <a:ext cx="938738" cy="3327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16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C09743-8048-2C4D-B501-CE46FEC37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625" y="2199657"/>
            <a:ext cx="9842500" cy="4983161"/>
          </a:xfrm>
        </p:spPr>
        <p:txBody>
          <a:bodyPr>
            <a:normAutofit/>
          </a:bodyPr>
          <a:lstStyle/>
          <a:p>
            <a:r>
              <a:rPr lang="en-US" dirty="0"/>
              <a:t>Partnering with Māori health providers.. With prior experience in genetic studies -&gt; 3</a:t>
            </a:r>
            <a:r>
              <a:rPr lang="en-US" baseline="30000" dirty="0"/>
              <a:t>rd</a:t>
            </a:r>
            <a:r>
              <a:rPr lang="en-US" dirty="0"/>
              <a:t> party ‘advocacy’</a:t>
            </a:r>
          </a:p>
          <a:p>
            <a:r>
              <a:rPr lang="en-US" dirty="0"/>
              <a:t>Detailed benefits cases validated by Māori health professionals that responds to stated health needs of community members</a:t>
            </a:r>
          </a:p>
          <a:p>
            <a:r>
              <a:rPr lang="en-US" dirty="0"/>
              <a:t>Māori-led project governance mechanisms </a:t>
            </a:r>
          </a:p>
          <a:p>
            <a:pPr lvl="1"/>
            <a:r>
              <a:rPr lang="en-US" dirty="0"/>
              <a:t>Key principle: </a:t>
            </a:r>
            <a:r>
              <a:rPr lang="en-US" i="1" dirty="0"/>
              <a:t>Māori governance over Māori data and genomic resources</a:t>
            </a:r>
          </a:p>
          <a:p>
            <a:r>
              <a:rPr lang="en-US" dirty="0"/>
              <a:t>Māori co-led in science delivery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09425E-DC6F-3F4E-ACE0-0A5F87C90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Building Trust… Aotearoa </a:t>
            </a:r>
            <a:r>
              <a:rPr lang="en-US" dirty="0" err="1"/>
              <a:t>Variome</a:t>
            </a:r>
            <a:r>
              <a:rPr lang="en-US" dirty="0"/>
              <a:t> and </a:t>
            </a:r>
            <a:r>
              <a:rPr lang="en-US" dirty="0" err="1"/>
              <a:t>Rakeiora</a:t>
            </a:r>
            <a:endParaRPr lang="en-US" dirty="0"/>
          </a:p>
        </p:txBody>
      </p:sp>
      <p:pic>
        <p:nvPicPr>
          <p:cNvPr id="6" name="Picture 5" descr="Ngāti Porou Hauora with logo">
            <a:extLst>
              <a:ext uri="{FF2B5EF4-FFF2-40B4-BE49-F238E27FC236}">
                <a16:creationId xmlns:a16="http://schemas.microsoft.com/office/drawing/2014/main" id="{8E211FF2-0AB8-C44B-8AD1-7170C13BE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2100" y="1600201"/>
            <a:ext cx="1282700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9341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tIns="0" rIns="0" bIns="0" anchor="t" anchorCtr="0">
            <a:noAutofit/>
          </a:bodyPr>
          <a:lstStyle/>
          <a:p>
            <a:pPr algn="ctr"/>
            <a:r>
              <a:rPr lang="en-US" sz="4000" b="1" spc="-150" dirty="0" err="1">
                <a:latin typeface="Arial" charset="0"/>
                <a:ea typeface="Arial" charset="0"/>
                <a:cs typeface="Arial" charset="0"/>
              </a:rPr>
              <a:t>Variome</a:t>
            </a:r>
            <a:r>
              <a:rPr lang="en-US" sz="4000" b="1" spc="-150" dirty="0">
                <a:latin typeface="Arial" charset="0"/>
                <a:ea typeface="Arial" charset="0"/>
                <a:cs typeface="Arial" charset="0"/>
              </a:rPr>
              <a:t> Project Leadership and Governance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609600" y="1989842"/>
            <a:ext cx="4607257" cy="435133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Leadership </a:t>
            </a:r>
            <a:r>
              <a:rPr lang="en-US" b="1" dirty="0" err="1"/>
              <a:t>Roopu</a:t>
            </a:r>
            <a:endParaRPr lang="en-US" b="1" dirty="0"/>
          </a:p>
          <a:p>
            <a:r>
              <a:rPr lang="en-US" dirty="0"/>
              <a:t>Hon.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Ururoa</a:t>
            </a:r>
            <a:r>
              <a:rPr lang="en-US" dirty="0"/>
              <a:t> Flavell (Chair)</a:t>
            </a:r>
            <a:endParaRPr lang="en-US" dirty="0">
              <a:cs typeface="Calibri"/>
            </a:endParaRPr>
          </a:p>
          <a:p>
            <a:r>
              <a:rPr lang="en-US" dirty="0" err="1"/>
              <a:t>Huti</a:t>
            </a:r>
            <a:r>
              <a:rPr lang="en-US" dirty="0"/>
              <a:t> Watson (Chair 2020 -&gt;)</a:t>
            </a:r>
          </a:p>
          <a:p>
            <a:r>
              <a:rPr lang="en-US" dirty="0"/>
              <a:t>Irene </a:t>
            </a:r>
            <a:r>
              <a:rPr lang="en-US" dirty="0" err="1"/>
              <a:t>Kereama</a:t>
            </a:r>
            <a:r>
              <a:rPr lang="en-US" dirty="0"/>
              <a:t> Royal</a:t>
            </a:r>
          </a:p>
          <a:p>
            <a:r>
              <a:rPr lang="en-US" dirty="0"/>
              <a:t>Dr Helen </a:t>
            </a:r>
            <a:r>
              <a:rPr lang="en-US" dirty="0" err="1"/>
              <a:t>Wihongi</a:t>
            </a:r>
            <a:endParaRPr lang="en-US" dirty="0"/>
          </a:p>
          <a:p>
            <a:r>
              <a:rPr lang="en-US" dirty="0"/>
              <a:t>A/Prof Maui Hudson</a:t>
            </a:r>
          </a:p>
          <a:p>
            <a:r>
              <a:rPr lang="en-US" dirty="0"/>
              <a:t>Dr Andrew Sporle</a:t>
            </a:r>
          </a:p>
          <a:p>
            <a:r>
              <a:rPr lang="en-US" dirty="0"/>
              <a:t>Dr Jennie Harre-</a:t>
            </a:r>
            <a:r>
              <a:rPr lang="en-US" dirty="0" err="1"/>
              <a:t>Hindmarsh</a:t>
            </a:r>
            <a:endParaRPr lang="en-US" dirty="0"/>
          </a:p>
          <a:p>
            <a:r>
              <a:rPr lang="en-US" dirty="0"/>
              <a:t>Dr Anna Rolleston</a:t>
            </a:r>
          </a:p>
          <a:p>
            <a:r>
              <a:rPr lang="en-US" dirty="0">
                <a:cs typeface="Calibri"/>
              </a:rPr>
              <a:t>Prof </a:t>
            </a:r>
            <a:r>
              <a:rPr lang="en-US" dirty="0" err="1">
                <a:cs typeface="Calibri"/>
              </a:rPr>
              <a:t>Khyla</a:t>
            </a:r>
            <a:r>
              <a:rPr lang="en-US" dirty="0">
                <a:cs typeface="Calibri"/>
              </a:rPr>
              <a:t> Russell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206085" y="1989842"/>
            <a:ext cx="7219665" cy="435133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Roles</a:t>
            </a:r>
          </a:p>
          <a:p>
            <a:r>
              <a:rPr lang="en-US" dirty="0">
                <a:cs typeface="Calibri"/>
              </a:rPr>
              <a:t>Lead the conversation with communities</a:t>
            </a:r>
          </a:p>
          <a:p>
            <a:r>
              <a:rPr lang="en-US" dirty="0">
                <a:cs typeface="Calibri"/>
              </a:rPr>
              <a:t>Double check for the </a:t>
            </a:r>
            <a:r>
              <a:rPr lang="en-US" dirty="0" err="1">
                <a:cs typeface="Calibri"/>
              </a:rPr>
              <a:t>kaupapa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cs typeface="Calibri"/>
              </a:rPr>
              <a:t>Benefits case</a:t>
            </a:r>
          </a:p>
          <a:p>
            <a:pPr lvl="1"/>
            <a:r>
              <a:rPr lang="en-US" dirty="0">
                <a:cs typeface="Calibri"/>
              </a:rPr>
              <a:t>Advise researchers regarding study design and conduct</a:t>
            </a:r>
          </a:p>
          <a:p>
            <a:r>
              <a:rPr lang="en-US" dirty="0">
                <a:cs typeface="Calibri"/>
              </a:rPr>
              <a:t>Interim governance </a:t>
            </a:r>
          </a:p>
          <a:p>
            <a:r>
              <a:rPr lang="en-US" dirty="0">
                <a:cs typeface="Calibri"/>
              </a:rPr>
              <a:t>Ensure activities are aligned with community priorities</a:t>
            </a:r>
          </a:p>
          <a:p>
            <a:r>
              <a:rPr lang="en-US" dirty="0">
                <a:cs typeface="Calibri"/>
              </a:rPr>
              <a:t>External communication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838200" y="1121628"/>
            <a:ext cx="9690818" cy="212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311E8CF-D560-4167-94D4-94BFE8A7B88F}"/>
              </a:ext>
            </a:extLst>
          </p:cNvPr>
          <p:cNvSpPr txBox="1"/>
          <p:nvPr/>
        </p:nvSpPr>
        <p:spPr>
          <a:xfrm>
            <a:off x="162602" y="6438586"/>
            <a:ext cx="675598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cs typeface="Calibri"/>
              </a:rPr>
              <a:t>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1C4588-4E0B-F347-AC7A-9ECC9DDF8923}"/>
              </a:ext>
            </a:extLst>
          </p:cNvPr>
          <p:cNvSpPr txBox="1"/>
          <p:nvPr/>
        </p:nvSpPr>
        <p:spPr>
          <a:xfrm>
            <a:off x="1974807" y="1194745"/>
            <a:ext cx="8336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‘</a:t>
            </a:r>
            <a:r>
              <a:rPr lang="en-GB" sz="2800" b="1" i="1" dirty="0"/>
              <a:t>he taonga he </a:t>
            </a:r>
            <a:r>
              <a:rPr lang="en-GB" sz="2800" b="1" i="1" dirty="0" err="1"/>
              <a:t>tapu</a:t>
            </a:r>
            <a:r>
              <a:rPr lang="en-GB" sz="2800" b="1" i="1" dirty="0"/>
              <a:t>, </a:t>
            </a:r>
            <a:r>
              <a:rPr lang="en-GB" sz="2800" b="1" i="1" dirty="0" err="1"/>
              <a:t>nā</a:t>
            </a:r>
            <a:r>
              <a:rPr lang="en-GB" sz="2800" b="1" i="1" dirty="0"/>
              <a:t> </a:t>
            </a:r>
            <a:r>
              <a:rPr lang="en-GB" sz="2800" b="1" i="1" dirty="0" err="1"/>
              <a:t>te</a:t>
            </a:r>
            <a:r>
              <a:rPr lang="en-GB" sz="2800" b="1" i="1" dirty="0"/>
              <a:t> </a:t>
            </a:r>
            <a:r>
              <a:rPr lang="en-GB" sz="2800" b="1" i="1" dirty="0" err="1"/>
              <a:t>tapu</a:t>
            </a:r>
            <a:r>
              <a:rPr lang="en-GB" sz="2800" b="1" i="1" dirty="0"/>
              <a:t> ka puta </a:t>
            </a:r>
            <a:r>
              <a:rPr lang="en-GB" sz="2800" b="1" i="1" dirty="0" err="1"/>
              <a:t>mai</a:t>
            </a:r>
            <a:r>
              <a:rPr lang="en-GB" sz="2800" b="1" i="1" dirty="0"/>
              <a:t> </a:t>
            </a:r>
            <a:r>
              <a:rPr lang="en-GB" sz="2800" b="1" i="1" dirty="0" err="1"/>
              <a:t>te</a:t>
            </a:r>
            <a:r>
              <a:rPr lang="en-GB" sz="2800" b="1" i="1" dirty="0"/>
              <a:t> tikanga</a:t>
            </a:r>
            <a:r>
              <a:rPr lang="en-GB" sz="2800" b="1" dirty="0"/>
              <a:t>’ </a:t>
            </a:r>
            <a:endParaRPr lang="en-US" sz="2800" b="1" dirty="0"/>
          </a:p>
        </p:txBody>
      </p:sp>
      <p:pic>
        <p:nvPicPr>
          <p:cNvPr id="6" name="Picture 5" descr="Group photo of the Variome project leadership.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7738" y="4649794"/>
            <a:ext cx="2702560" cy="202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1503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D74A73-4A32-7641-A117-7CB935DBC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Enhancing Accountability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1806EB6-A320-5E4D-8D70-C38E4AB43FD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/>
              <a:t>Aotearoa </a:t>
            </a:r>
            <a:r>
              <a:rPr lang="en-US" b="1" dirty="0" err="1"/>
              <a:t>Variome</a:t>
            </a:r>
            <a:endParaRPr lang="en-US" b="1" dirty="0"/>
          </a:p>
          <a:p>
            <a:r>
              <a:rPr lang="en-US" dirty="0"/>
              <a:t>Formal contracts with Māori partners for recruitment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No secondary use within project</a:t>
            </a:r>
          </a:p>
          <a:p>
            <a:pPr lvl="1"/>
            <a:r>
              <a:rPr lang="en-US" dirty="0"/>
              <a:t>Data are owned by participant who can reassign ownership</a:t>
            </a:r>
          </a:p>
          <a:p>
            <a:r>
              <a:rPr lang="en-US" dirty="0" err="1">
                <a:ea typeface="Arial" charset="0"/>
                <a:cs typeface="Arial" charset="0"/>
              </a:rPr>
              <a:t>Variome</a:t>
            </a:r>
            <a:r>
              <a:rPr lang="en-US" dirty="0">
                <a:ea typeface="Arial" charset="0"/>
                <a:cs typeface="Arial" charset="0"/>
              </a:rPr>
              <a:t> will be permanently anonymized: an aggregated summary of population-level data</a:t>
            </a:r>
          </a:p>
          <a:p>
            <a:r>
              <a:rPr lang="en-US" dirty="0"/>
              <a:t>Use of </a:t>
            </a:r>
            <a:r>
              <a:rPr lang="en-US" dirty="0" err="1"/>
              <a:t>Mātauranga</a:t>
            </a:r>
            <a:r>
              <a:rPr lang="en-US" dirty="0"/>
              <a:t> Māori (= traditional knowledge) to improve design and quality of database</a:t>
            </a:r>
          </a:p>
          <a:p>
            <a:r>
              <a:rPr lang="en-US" dirty="0"/>
              <a:t>Overarching Māori leadership </a:t>
            </a:r>
            <a:r>
              <a:rPr lang="en-US" dirty="0" err="1"/>
              <a:t>roopu</a:t>
            </a:r>
            <a:r>
              <a:rPr lang="en-US" dirty="0"/>
              <a:t> (group)</a:t>
            </a:r>
          </a:p>
          <a:p>
            <a:r>
              <a:rPr lang="en-US" dirty="0"/>
              <a:t>Tribal approvals-in-principle</a:t>
            </a:r>
          </a:p>
          <a:p>
            <a:r>
              <a:rPr lang="en-US" dirty="0"/>
              <a:t>Individual consent -&gt; return data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0CF923-D176-694B-91A7-BF91845ADE3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 err="1"/>
              <a:t>Rakeiora</a:t>
            </a:r>
            <a:endParaRPr lang="en-US" b="1" dirty="0"/>
          </a:p>
          <a:p>
            <a:r>
              <a:rPr lang="en-US" u="sng" dirty="0"/>
              <a:t>Dual</a:t>
            </a:r>
            <a:r>
              <a:rPr lang="en-US" dirty="0"/>
              <a:t> governance mechanisms: </a:t>
            </a:r>
          </a:p>
          <a:p>
            <a:pPr lvl="1"/>
            <a:r>
              <a:rPr lang="en-US" dirty="0"/>
              <a:t>Primary care: tribal ownership and oversight from </a:t>
            </a:r>
            <a:r>
              <a:rPr lang="en-US" dirty="0" err="1"/>
              <a:t>Ngāti</a:t>
            </a:r>
            <a:r>
              <a:rPr lang="en-US" dirty="0"/>
              <a:t> </a:t>
            </a:r>
            <a:r>
              <a:rPr lang="en-US" dirty="0" err="1"/>
              <a:t>Porou</a:t>
            </a:r>
            <a:r>
              <a:rPr lang="en-US" dirty="0"/>
              <a:t> Hauora (</a:t>
            </a:r>
            <a:r>
              <a:rPr lang="en-US" dirty="0">
                <a:hlinkClick r:id="rId2"/>
              </a:rPr>
              <a:t>https://www.nph.org.nz/about-us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Tertiary care: non-tribal governance developing engagement framework</a:t>
            </a:r>
          </a:p>
          <a:p>
            <a:r>
              <a:rPr lang="en-US" dirty="0"/>
              <a:t>Co-design with participants (primary care)</a:t>
            </a:r>
          </a:p>
          <a:p>
            <a:r>
              <a:rPr lang="en-US" dirty="0"/>
              <a:t>Mechanisms being developed for</a:t>
            </a:r>
          </a:p>
          <a:p>
            <a:pPr lvl="1"/>
            <a:r>
              <a:rPr lang="en-US" dirty="0"/>
              <a:t>recognizing origin of knowledge</a:t>
            </a:r>
          </a:p>
          <a:p>
            <a:pPr lvl="1"/>
            <a:r>
              <a:rPr lang="en-US" dirty="0"/>
              <a:t>(de)federating-at-will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296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3B6042-9C7E-B147-9139-C3CA30622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Equity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70327B0-2BB7-C143-BF82-DCE0D12A3A1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Aotearoa </a:t>
            </a:r>
            <a:r>
              <a:rPr lang="en-US" b="1" dirty="0" err="1"/>
              <a:t>Variome</a:t>
            </a:r>
            <a:endParaRPr lang="en-US" b="1" dirty="0"/>
          </a:p>
          <a:p>
            <a:r>
              <a:rPr lang="en-US" dirty="0"/>
              <a:t>Māori health providers as partners -&gt; training community members </a:t>
            </a:r>
          </a:p>
          <a:p>
            <a:r>
              <a:rPr lang="en-US" dirty="0"/>
              <a:t>Translation mechanisms: </a:t>
            </a:r>
          </a:p>
          <a:p>
            <a:pPr lvl="1"/>
            <a:r>
              <a:rPr lang="en-US" dirty="0"/>
              <a:t>Immediate clinical utility</a:t>
            </a:r>
          </a:p>
          <a:p>
            <a:pPr lvl="1"/>
            <a:r>
              <a:rPr lang="en-US" dirty="0"/>
              <a:t>Māori health providers use of database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49F8F4-B758-9B44-886E-EC4ACE2EB59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err="1"/>
              <a:t>Rakeiora</a:t>
            </a:r>
            <a:endParaRPr lang="en-US" b="1" dirty="0"/>
          </a:p>
          <a:p>
            <a:r>
              <a:rPr lang="en-US" dirty="0"/>
              <a:t>Clinical application of information</a:t>
            </a:r>
          </a:p>
          <a:p>
            <a:r>
              <a:rPr lang="en-US" dirty="0"/>
              <a:t>Provision of enabling IT = enhancing capacity</a:t>
            </a:r>
          </a:p>
          <a:p>
            <a:pPr lvl="1"/>
            <a:r>
              <a:rPr lang="en-US" dirty="0"/>
              <a:t>Research database under Māori control</a:t>
            </a:r>
          </a:p>
          <a:p>
            <a:pPr lvl="1"/>
            <a:r>
              <a:rPr lang="en-US" dirty="0"/>
              <a:t>integrated database and analysis platforms for NPH</a:t>
            </a:r>
          </a:p>
          <a:p>
            <a:r>
              <a:rPr lang="en-US" dirty="0"/>
              <a:t>Train indigenous researchers in data analyses, recruitment,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Publications 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F31B16-FB57-1648-9DB3-112F0F202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1300" y="731836"/>
            <a:ext cx="1282700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3427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New Human Reference Genome Represents the Most Common Sequences | The  Scientist Magazine®">
            <a:extLst>
              <a:ext uri="{FF2B5EF4-FFF2-40B4-BE49-F238E27FC236}">
                <a16:creationId xmlns:a16="http://schemas.microsoft.com/office/drawing/2014/main" id="{0F5BC32C-CE25-A628-9399-B3B64E62FC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5A76CFD0-248F-A168-906A-45F062B81E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5640" y="678315"/>
            <a:ext cx="7772400" cy="2750685"/>
          </a:xfrm>
          <a:prstGeom prst="rect">
            <a:avLst/>
          </a:prstGeom>
        </p:spPr>
      </p:pic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9577D8B8-A7E0-B9AA-156B-96256FBCAC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5640" y="3869555"/>
            <a:ext cx="7772400" cy="208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154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6891FF3-461A-B84E-8ED4-BA48F5A2F215}"/>
              </a:ext>
            </a:extLst>
          </p:cNvPr>
          <p:cNvSpPr txBox="1"/>
          <p:nvPr/>
        </p:nvSpPr>
        <p:spPr>
          <a:xfrm>
            <a:off x="867146" y="6462882"/>
            <a:ext cx="10772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Arial"/>
                <a:sym typeface="Arial"/>
              </a:rPr>
              <a:t>The Cycle of victim-blaming and coercion that Indigenous Peoples experience in research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BB9BEB-95C0-4A4A-8B1C-EAA7DDFA2C1A}"/>
              </a:ext>
            </a:extLst>
          </p:cNvPr>
          <p:cNvSpPr txBox="1"/>
          <p:nvPr/>
        </p:nvSpPr>
        <p:spPr>
          <a:xfrm>
            <a:off x="1159668" y="977890"/>
            <a:ext cx="98726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Arial"/>
                <a:sym typeface="Arial"/>
              </a:rPr>
              <a:t>"In 2018, Indian Health Services spent an average of $3,779 per patient. The national spending per capita that same year was $9,409”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Arial"/>
                <a:sym typeface="Arial"/>
              </a:rPr>
              <a:t>National Indian Health Board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C524D61-7869-F14A-8FF7-6C931C78904A}"/>
              </a:ext>
            </a:extLst>
          </p:cNvPr>
          <p:cNvSpPr txBox="1">
            <a:spLocks/>
          </p:cNvSpPr>
          <p:nvPr/>
        </p:nvSpPr>
        <p:spPr>
          <a:xfrm>
            <a:off x="261523" y="-355819"/>
            <a:ext cx="11845227" cy="14493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spc="3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Which Contributes More to Health Inequities? Genomics or Structural Factors?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9" name="Picture 2" descr="Graphic of the cycle of victim-blaming and coercion.">
            <a:extLst>
              <a:ext uri="{FF2B5EF4-FFF2-40B4-BE49-F238E27FC236}">
                <a16:creationId xmlns:a16="http://schemas.microsoft.com/office/drawing/2014/main" id="{FF7F5A83-7A56-930C-3620-375A104028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43325" y="2004212"/>
            <a:ext cx="7925043" cy="438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rticle titled &quot;We Have 'Gifted' Enough: Indigenous Genomic Data Sovereignty in Precision Medicine.&quot;">
            <a:extLst>
              <a:ext uri="{FF2B5EF4-FFF2-40B4-BE49-F238E27FC236}">
                <a16:creationId xmlns:a16="http://schemas.microsoft.com/office/drawing/2014/main" id="{68CF40EF-9C0E-4E4B-B3DA-BFA6972610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44" y="4939748"/>
            <a:ext cx="4068233" cy="109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6162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C28AC0-BFDF-B746-9DE0-7616940F824D}"/>
              </a:ext>
            </a:extLst>
          </p:cNvPr>
          <p:cNvSpPr/>
          <p:nvPr/>
        </p:nvSpPr>
        <p:spPr>
          <a:xfrm>
            <a:off x="5323120" y="667417"/>
            <a:ext cx="6270168" cy="5147973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C353D"/>
                </a:solidFill>
                <a:effectLst/>
                <a:uLnTx/>
                <a:uFillTx/>
                <a:latin typeface="Merriweather Sans"/>
                <a:ea typeface="+mn-ea"/>
                <a:cs typeface="+mn-cs"/>
              </a:rPr>
              <a:t>The right of Indigenous nations and people to exercise autonomy to protect their interests related to genomic data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C353D"/>
              </a:solidFill>
              <a:effectLst/>
              <a:uLnTx/>
              <a:uFillTx/>
              <a:latin typeface="Merriweather Sans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C353D"/>
                </a:solidFill>
                <a:effectLst/>
                <a:uLnTx/>
                <a:uFillTx/>
                <a:latin typeface="Merriweather Sans"/>
                <a:ea typeface="+mn-ea"/>
                <a:cs typeface="+mn-cs"/>
              </a:rPr>
              <a:t>This right is intrinsically-defined by the community, not defined colonially.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2A9FB1F-C0A1-2747-92C1-ABCE90D723D0}"/>
              </a:ext>
            </a:extLst>
          </p:cNvPr>
          <p:cNvSpPr txBox="1">
            <a:spLocks/>
          </p:cNvSpPr>
          <p:nvPr/>
        </p:nvSpPr>
        <p:spPr>
          <a:xfrm>
            <a:off x="293920" y="2444376"/>
            <a:ext cx="4658077" cy="16491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spc="3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Indigenous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genomic data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sovereignty</a:t>
            </a:r>
            <a:endParaRPr kumimoji="0" lang="en-US" sz="3600" b="1" i="1" u="none" strike="noStrike" kern="1200" cap="all" spc="3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FB06C9A-E018-4C4B-BBBF-6A8421E5433C}"/>
              </a:ext>
            </a:extLst>
          </p:cNvPr>
          <p:cNvCxnSpPr/>
          <p:nvPr/>
        </p:nvCxnSpPr>
        <p:spPr>
          <a:xfrm>
            <a:off x="4882249" y="1778497"/>
            <a:ext cx="0" cy="3200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94893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9"/>
          <p:cNvSpPr txBox="1">
            <a:spLocks noGrp="1"/>
          </p:cNvSpPr>
          <p:nvPr>
            <p:ph type="title"/>
          </p:nvPr>
        </p:nvSpPr>
        <p:spPr>
          <a:xfrm>
            <a:off x="676799" y="1048725"/>
            <a:ext cx="10751175" cy="11184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2"/>
                </a:solidFill>
                <a:highlight>
                  <a:srgbClr val="FFFFFF"/>
                </a:highlight>
                <a:latin typeface="Assistant"/>
                <a:ea typeface="Assistant"/>
                <a:cs typeface="Assistant"/>
                <a:sym typeface="Assistant"/>
              </a:rPr>
              <a:t>Guiding Principles </a:t>
            </a:r>
            <a:endParaRPr sz="3600" dirty="0">
              <a:solidFill>
                <a:schemeClr val="dk2"/>
              </a:solidFill>
              <a:highlight>
                <a:srgbClr val="FFFFFF"/>
              </a:highlight>
              <a:latin typeface="Assistant"/>
              <a:ea typeface="Assistant"/>
              <a:cs typeface="Assistant"/>
              <a:sym typeface="Assistan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2"/>
                </a:solidFill>
                <a:highlight>
                  <a:srgbClr val="FFFFFF"/>
                </a:highlight>
                <a:latin typeface="Assistant"/>
                <a:ea typeface="Assistant"/>
                <a:cs typeface="Assistant"/>
                <a:sym typeface="Assistant"/>
              </a:rPr>
              <a:t>for Data Governance and Stewardship</a:t>
            </a:r>
            <a:endParaRPr sz="3600" dirty="0">
              <a:solidFill>
                <a:schemeClr val="dk2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169" name="Google Shape;169;p19" descr="&quot;Be FAIR (Findable, Accessible, Interoperable, Reusable) and CARE (Collective Benefit, Authority to Control, Responsibility, Ethics)&quo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025" y="2243325"/>
            <a:ext cx="7033959" cy="3901503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9"/>
          <p:cNvSpPr txBox="1"/>
          <p:nvPr/>
        </p:nvSpPr>
        <p:spPr>
          <a:xfrm>
            <a:off x="8013675" y="2439175"/>
            <a:ext cx="341430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ssistant"/>
                <a:ea typeface="Assistant"/>
                <a:cs typeface="Assistant"/>
                <a:sym typeface="Assistant"/>
              </a:rPr>
              <a:t>Wilkinson et al. </a:t>
            </a:r>
            <a:r>
              <a:rPr kumimoji="0" lang="en-US" sz="17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ssistant"/>
                <a:ea typeface="Assistant"/>
                <a:cs typeface="Assistant"/>
                <a:sym typeface="Assistant"/>
              </a:rPr>
              <a:t>Scientific Data</a:t>
            </a:r>
            <a:r>
              <a:rPr kumimoji="0" lang="en-US" sz="1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ssistant"/>
                <a:ea typeface="Assistant"/>
                <a:cs typeface="Assistant"/>
                <a:sym typeface="Assistant"/>
              </a:rPr>
              <a:t> 2016. </a:t>
            </a:r>
            <a:r>
              <a:rPr kumimoji="0" lang="en-US" sz="1700" b="1" i="0" u="none" strike="noStrike" kern="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highlight>
                  <a:srgbClr val="FFFFFF"/>
                </a:highlight>
                <a:uLnTx/>
                <a:uFillTx/>
                <a:latin typeface="Assistant"/>
                <a:ea typeface="Assistant"/>
                <a:cs typeface="Assistant"/>
                <a:sym typeface="Assistant"/>
              </a:rPr>
              <a:t>The FAIR Guiding Principles for scientific data management and stewardship</a:t>
            </a:r>
            <a:endParaRPr kumimoji="0" sz="1700" b="1" i="0" u="none" strike="noStrike" kern="0" cap="none" spc="0" normalizeH="0" baseline="0" noProof="0">
              <a:ln>
                <a:noFill/>
              </a:ln>
              <a:solidFill>
                <a:srgbClr val="222222"/>
              </a:solidFill>
              <a:effectLst/>
              <a:highlight>
                <a:srgbClr val="FFFFFF"/>
              </a:highlight>
              <a:uLnTx/>
              <a:uFillTx/>
              <a:latin typeface="Assistant"/>
              <a:ea typeface="Assistant"/>
              <a:cs typeface="Assistant"/>
              <a:sym typeface="Assistan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71" name="Google Shape;171;p19"/>
          <p:cNvSpPr txBox="1"/>
          <p:nvPr/>
        </p:nvSpPr>
        <p:spPr>
          <a:xfrm>
            <a:off x="8074275" y="4647825"/>
            <a:ext cx="34143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ssistant"/>
                <a:ea typeface="Assistant"/>
                <a:cs typeface="Assistant"/>
                <a:sym typeface="Assistant"/>
              </a:rPr>
              <a:t>Carroll et al. The Global Indigenous Data Alliance. 2019. 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ssistant"/>
                <a:ea typeface="Assistant"/>
                <a:cs typeface="Assistant"/>
                <a:sym typeface="Assistant"/>
              </a:rPr>
              <a:t>CARE Principles for Indigenous Data Governance</a:t>
            </a:r>
            <a:endParaRPr kumimoji="0" sz="1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ssistant"/>
              <a:ea typeface="Assistant"/>
              <a:cs typeface="Assistant"/>
              <a:sym typeface="Assistan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ssistant"/>
              <a:ea typeface="Assistant"/>
              <a:cs typeface="Assistant"/>
              <a:sym typeface="Assistan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ssistant"/>
              <a:ea typeface="Assistant"/>
              <a:cs typeface="Assistant"/>
              <a:sym typeface="Assistant"/>
            </a:endParaRPr>
          </a:p>
        </p:txBody>
      </p:sp>
    </p:spTree>
    <p:extLst>
      <p:ext uri="{BB962C8B-B14F-4D97-AF65-F5344CB8AC3E}">
        <p14:creationId xmlns:p14="http://schemas.microsoft.com/office/powerpoint/2010/main" val="2890493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31F300-E1C8-2C9A-7A5A-7C822C479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Us…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4519581-D0F7-FFE1-3756-FBE44B9F0E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9384" y="2305844"/>
            <a:ext cx="5556137" cy="374819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dirty="0"/>
              <a:t>Dr. Krystal Tsosie, </a:t>
            </a:r>
            <a:r>
              <a:rPr lang="en-US" sz="2000" dirty="0"/>
              <a:t>PhD, MPH, MA</a:t>
            </a:r>
          </a:p>
          <a:p>
            <a:pPr marL="0" indent="0">
              <a:buNone/>
            </a:pPr>
            <a:r>
              <a:rPr lang="en-US" sz="2800" dirty="0"/>
              <a:t>Diné (Navajo Nation)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i="1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chemeClr val="tx1"/>
                </a:solidFill>
              </a:rPr>
              <a:t>Masters of Arts (Bioethics)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chemeClr val="tx1"/>
                </a:solidFill>
              </a:rPr>
              <a:t>Master of Public Health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chemeClr val="tx1"/>
                </a:solidFill>
              </a:rPr>
              <a:t>PhD, Genomics and Health Disparities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chemeClr val="tx1"/>
                </a:solidFill>
              </a:rPr>
              <a:t>Assistant Professor, </a:t>
            </a:r>
            <a:r>
              <a:rPr lang="en-US" sz="2000" i="1" dirty="0">
                <a:solidFill>
                  <a:schemeClr val="tx1"/>
                </a:solidFill>
              </a:rPr>
              <a:t>Arizona State University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i="1" dirty="0">
                <a:solidFill>
                  <a:schemeClr val="tx1"/>
                </a:solidFill>
              </a:rPr>
              <a:t>School of Life Sciences, Center for Biology and Society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i="1" dirty="0">
                <a:solidFill>
                  <a:schemeClr val="tx1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chemeClr val="tx1"/>
                </a:solidFill>
              </a:rPr>
              <a:t>Co-Founder, </a:t>
            </a:r>
            <a:r>
              <a:rPr lang="en-US" sz="2000" i="1" dirty="0">
                <a:solidFill>
                  <a:schemeClr val="tx1"/>
                </a:solidFill>
              </a:rPr>
              <a:t>Native </a:t>
            </a:r>
            <a:r>
              <a:rPr lang="en-US" sz="2000" i="1" dirty="0" err="1">
                <a:solidFill>
                  <a:schemeClr val="tx1"/>
                </a:solidFill>
              </a:rPr>
              <a:t>BioData</a:t>
            </a:r>
            <a:r>
              <a:rPr lang="en-US" sz="2000" i="1" dirty="0">
                <a:solidFill>
                  <a:schemeClr val="tx1"/>
                </a:solidFill>
              </a:rPr>
              <a:t> Consortium,</a:t>
            </a:r>
            <a:endParaRPr lang="en-US" dirty="0"/>
          </a:p>
        </p:txBody>
      </p:sp>
      <p:pic>
        <p:nvPicPr>
          <p:cNvPr id="10" name="Content Placeholder 9" descr="Picture of Drs. Krystal Tsosie and Phillip Wilcox meeting together in 2023 for SING-Aotearoa">
            <a:extLst>
              <a:ext uri="{FF2B5EF4-FFF2-40B4-BE49-F238E27FC236}">
                <a16:creationId xmlns:a16="http://schemas.microsoft.com/office/drawing/2014/main" id="{C44DD3A5-0D8C-8D74-5919-DD91F7268AD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43675" y="2763044"/>
            <a:ext cx="4584700" cy="2463800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18D36AC-7F19-DE07-3F10-44AA1F868861}"/>
              </a:ext>
            </a:extLst>
          </p:cNvPr>
          <p:cNvSpPr txBox="1"/>
          <p:nvPr/>
        </p:nvSpPr>
        <p:spPr>
          <a:xfrm>
            <a:off x="6126480" y="5377912"/>
            <a:ext cx="5556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SING-Aotearoa 2023 Hamilton, Aotearoa New Zealand</a:t>
            </a:r>
          </a:p>
        </p:txBody>
      </p:sp>
    </p:spTree>
    <p:extLst>
      <p:ext uri="{BB962C8B-B14F-4D97-AF65-F5344CB8AC3E}">
        <p14:creationId xmlns:p14="http://schemas.microsoft.com/office/powerpoint/2010/main" val="29345321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DD85225-4221-4672-B1DE-C34BFFF5F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55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pic>
        <p:nvPicPr>
          <p:cNvPr id="2" name="Picture 1" descr="Native BioData Consortium members in a lab.">
            <a:extLst>
              <a:ext uri="{FF2B5EF4-FFF2-40B4-BE49-F238E27FC236}">
                <a16:creationId xmlns:a16="http://schemas.microsoft.com/office/drawing/2014/main" id="{C163814A-8BD5-884A-BAB4-FE05F0C7D5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FB55C46-EDB8-4EC2-AD52-94B111D3A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pic>
        <p:nvPicPr>
          <p:cNvPr id="5" name="Picture 4" descr="Native BioData Consortium logo with DNA strand and feather.">
            <a:extLst>
              <a:ext uri="{FF2B5EF4-FFF2-40B4-BE49-F238E27FC236}">
                <a16:creationId xmlns:a16="http://schemas.microsoft.com/office/drawing/2014/main" id="{F92AC240-0FB0-794D-9020-88D334D06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012" y="4913160"/>
            <a:ext cx="3597043" cy="135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2365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77572202-CCCD-1846-B29B-850568E4737E}"/>
              </a:ext>
            </a:extLst>
          </p:cNvPr>
          <p:cNvSpPr txBox="1">
            <a:spLocks/>
          </p:cNvSpPr>
          <p:nvPr/>
        </p:nvSpPr>
        <p:spPr>
          <a:xfrm>
            <a:off x="432000" y="457399"/>
            <a:ext cx="11340000" cy="596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B2B83"/>
                </a:solidFill>
                <a:effectLst/>
                <a:uLnTx/>
                <a:uFillTx/>
                <a:latin typeface="ITC Avant Garde Std Cn" panose="02000607030000020004" pitchFamily="2" charset="77"/>
                <a:ea typeface="+mj-ea"/>
                <a:cs typeface="+mj-cs"/>
              </a:rPr>
              <a:t>Native BioData Consortium (NBDC)</a:t>
            </a:r>
          </a:p>
        </p:txBody>
      </p:sp>
      <p:pic>
        <p:nvPicPr>
          <p:cNvPr id="16" name="Content Placeholder 3">
            <a:extLst>
              <a:ext uri="{FF2B5EF4-FFF2-40B4-BE49-F238E27FC236}">
                <a16:creationId xmlns:a16="http://schemas.microsoft.com/office/drawing/2014/main" id="{4D16B118-942D-6A48-9D85-46B1D07F1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437" y="1484215"/>
            <a:ext cx="4662671" cy="3497003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8633C36-06AD-B140-8F54-7783E2C43659}"/>
              </a:ext>
            </a:extLst>
          </p:cNvPr>
          <p:cNvSpPr txBox="1">
            <a:spLocks/>
          </p:cNvSpPr>
          <p:nvPr/>
        </p:nvSpPr>
        <p:spPr>
          <a:xfrm>
            <a:off x="5100696" y="1973598"/>
            <a:ext cx="6473523" cy="29108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 spc="15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spc="15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spc="15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 spc="15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 spc="15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0040" marR="0" lvl="0" indent="-32004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>
                  <a:lumMod val="75000"/>
                  <a:lumOff val="25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Many US tribes do not participate in     Federally-funded research because </a:t>
            </a:r>
            <a:r>
              <a:rPr kumimoji="0" lang="en-US" sz="2000" b="0" i="0" u="none" strike="noStrike" kern="1200" cap="none" spc="15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dbGAP</a:t>
            </a:r>
            <a:endParaRPr kumimoji="0" lang="en-US" sz="2000" b="0" i="0" u="none" strike="noStrike" kern="1200" cap="none" spc="1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>
                  <a:lumMod val="75000"/>
                  <a:lumOff val="25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But, if tribes could deposit their DNA and data in a tribally-managed biorepository, the story could be different</a:t>
            </a:r>
          </a:p>
          <a:p>
            <a:pPr marL="320040" marR="0" lvl="0" indent="-32004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>
                  <a:lumMod val="75000"/>
                  <a:lumOff val="25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House samples and data on tribal lands</a:t>
            </a:r>
          </a:p>
          <a:p>
            <a:pPr marL="320040" marR="0" lvl="0" indent="-32004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>
                  <a:lumMod val="75000"/>
                  <a:lumOff val="25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Look into the research questions that T</a:t>
            </a:r>
            <a:r>
              <a:rPr kumimoji="0" lang="en-US" sz="2000" b="0" i="0" u="none" strike="noStrike" kern="1200" cap="none" spc="15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ribal</a:t>
            </a:r>
            <a:r>
              <a:rPr kumimoji="0" lang="en-US" sz="2000" b="0" i="0" u="none" strike="noStrike" kern="1200" cap="none" spc="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members are interested in, not reliant on outsider-researchers to investigate for us</a:t>
            </a:r>
          </a:p>
          <a:p>
            <a:pPr marL="320040" marR="0" lvl="0" indent="-32004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>
                  <a:lumMod val="75000"/>
                  <a:lumOff val="25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1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>
                  <a:lumMod val="75000"/>
                  <a:lumOff val="25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1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C6C5B7-3778-9F44-AF9F-634CB9531B29}"/>
              </a:ext>
            </a:extLst>
          </p:cNvPr>
          <p:cNvSpPr txBox="1"/>
          <p:nvPr/>
        </p:nvSpPr>
        <p:spPr>
          <a:xfrm>
            <a:off x="8337458" y="5838092"/>
            <a:ext cx="3611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Cn" panose="02000607030000020004" pitchFamily="2" charset="77"/>
                <a:ea typeface="Tahoma" panose="020B0604030504040204" pitchFamily="34" charset="0"/>
                <a:cs typeface="Tahoma" panose="020B0604030504040204" pitchFamily="34" charset="0"/>
              </a:rPr>
              <a:t>@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Avant Garde Std Cn" panose="02000607030000020004" pitchFamily="2" charset="77"/>
                <a:ea typeface="Tahoma" panose="020B0604030504040204" pitchFamily="34" charset="0"/>
                <a:cs typeface="Tahoma" panose="020B0604030504040204" pitchFamily="34" charset="0"/>
              </a:rPr>
              <a:t>NativeBio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C Avant Garde Std Cn" panose="02000607030000020004" pitchFamily="2" charset="77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 descr="Native BioData Consortium logo with DNA strand and feather.">
            <a:extLst>
              <a:ext uri="{FF2B5EF4-FFF2-40B4-BE49-F238E27FC236}">
                <a16:creationId xmlns:a16="http://schemas.microsoft.com/office/drawing/2014/main" id="{813E8BAE-AA3C-6843-9CB2-15871B47E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00" y="5044290"/>
            <a:ext cx="3611105" cy="135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0675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2A9FB1F-C0A1-2747-92C1-ABCE90D723D0}"/>
              </a:ext>
            </a:extLst>
          </p:cNvPr>
          <p:cNvSpPr txBox="1">
            <a:spLocks/>
          </p:cNvSpPr>
          <p:nvPr/>
        </p:nvSpPr>
        <p:spPr>
          <a:xfrm>
            <a:off x="170443" y="1559641"/>
            <a:ext cx="4658077" cy="2679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spc="3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all" spc="3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DIGITAL TOOLS TO PROTECT INDIGENOUS GENOMIC DATA SOVEREIGNTY</a:t>
            </a:r>
            <a:endParaRPr kumimoji="0" lang="en-US" sz="3600" b="1" i="1" u="none" strike="noStrike" kern="1200" cap="all" spc="3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FB06C9A-E018-4C4B-BBBF-6A8421E5433C}"/>
              </a:ext>
            </a:extLst>
          </p:cNvPr>
          <p:cNvCxnSpPr/>
          <p:nvPr/>
        </p:nvCxnSpPr>
        <p:spPr>
          <a:xfrm>
            <a:off x="4882249" y="1778497"/>
            <a:ext cx="0" cy="3200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A13C46B-BE74-C870-69C4-32DFAE4477A2}"/>
              </a:ext>
            </a:extLst>
          </p:cNvPr>
          <p:cNvSpPr txBox="1"/>
          <p:nvPr/>
        </p:nvSpPr>
        <p:spPr>
          <a:xfrm>
            <a:off x="5514532" y="621889"/>
            <a:ext cx="650702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15469"/>
                </a:solidFill>
                <a:effectLst/>
                <a:uLnTx/>
                <a:uFillTx/>
                <a:latin typeface="Merriweather Sans" pitchFamily="2" charset="77"/>
                <a:ea typeface="+mn-ea"/>
                <a:cs typeface="+mn-cs"/>
              </a:rPr>
              <a:t>Traditional Knowledge (TK) Labels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Merriweather Sans" pitchFamily="2" charset="77"/>
                <a:ea typeface="+mn-ea"/>
                <a:cs typeface="+mn-cs"/>
              </a:rPr>
              <a:t>. Digital markers that define attribution, access, and use rights for Indigenous cultural heritage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15469"/>
                </a:solidFill>
                <a:effectLst/>
                <a:uLnTx/>
                <a:uFillTx/>
                <a:latin typeface="Merriweather Sans" pitchFamily="2" charset="77"/>
                <a:ea typeface="+mn-ea"/>
                <a:cs typeface="+mn-cs"/>
              </a:rPr>
              <a:t>Biocultural (BC) Labels.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474A"/>
                </a:solidFill>
                <a:effectLst/>
                <a:uLnTx/>
                <a:uFillTx/>
                <a:latin typeface="Merriweather Sans" pitchFamily="2" charset="77"/>
                <a:ea typeface="+mn-ea"/>
                <a:cs typeface="+mn-cs"/>
              </a:rPr>
              <a:t>Digital markers for provenance, transparency and integrity in research engagements related to community expectations and consent for use of collections and data.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474A"/>
              </a:solidFill>
              <a:effectLst/>
              <a:uLnTx/>
              <a:uFillTx/>
              <a:latin typeface="Merriweather Sans" pitchFamily="2" charset="77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15469"/>
                </a:solidFill>
                <a:effectLst/>
                <a:uLnTx/>
                <a:uFillTx/>
                <a:latin typeface="Merriweather Sans" pitchFamily="2" charset="77"/>
                <a:ea typeface="+mn-ea"/>
                <a:cs typeface="+mn-cs"/>
              </a:rPr>
              <a:t>Dynamic Consent Portal.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474A"/>
                </a:solidFill>
                <a:effectLst/>
                <a:uLnTx/>
                <a:uFillTx/>
                <a:latin typeface="Merriweather Sans" pitchFamily="2" charset="77"/>
                <a:ea typeface="+mn-ea"/>
                <a:cs typeface="+mn-cs"/>
              </a:rPr>
              <a:t>In Indigenous-led data repository to house Tribally-consented genomic sequence data and manage access and attribution.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474A"/>
              </a:solidFill>
              <a:effectLst/>
              <a:uLnTx/>
              <a:uFillTx/>
              <a:latin typeface="Merriweather Sans" pitchFamily="2" charset="77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15469"/>
                </a:solidFill>
                <a:effectLst/>
                <a:uLnTx/>
                <a:uFillTx/>
                <a:latin typeface="Merriweather Sans" pitchFamily="2" charset="77"/>
                <a:ea typeface="+mn-ea"/>
                <a:cs typeface="+mn-cs"/>
              </a:rPr>
              <a:t>Blockchain.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474A"/>
                </a:solidFill>
                <a:effectLst/>
                <a:uLnTx/>
                <a:uFillTx/>
                <a:latin typeface="Merriweather Sans" pitchFamily="2" charset="77"/>
                <a:ea typeface="+mn-ea"/>
                <a:cs typeface="+mn-cs"/>
              </a:rPr>
              <a:t>A distributed ledger system that tracks sharing via transactions, can fine-tune user access, attribute provenance, and facilitate data governance.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15469"/>
                </a:solidFill>
                <a:effectLst/>
                <a:uLnTx/>
                <a:uFillTx/>
                <a:latin typeface="Merriweather Sans" pitchFamily="2" charset="77"/>
                <a:ea typeface="+mn-ea"/>
                <a:cs typeface="+mn-cs"/>
              </a:rPr>
              <a:t>Federated learning.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474A"/>
                </a:solidFill>
                <a:effectLst/>
                <a:uLnTx/>
                <a:uFillTx/>
                <a:latin typeface="Merriweather Sans" pitchFamily="2" charset="77"/>
                <a:ea typeface="+mn-ea"/>
                <a:cs typeface="+mn-cs"/>
              </a:rPr>
              <a:t>To facilitate secure and community-consented data sharing.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474A"/>
              </a:solidFill>
              <a:effectLst/>
              <a:uLnTx/>
              <a:uFillTx/>
              <a:latin typeface="Merriweather Sans" pitchFamily="2" charset="77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rriweather Sans" pitchFamily="2" charset="77"/>
              <a:ea typeface="+mn-ea"/>
              <a:cs typeface="+mn-cs"/>
            </a:endParaRPr>
          </a:p>
        </p:txBody>
      </p:sp>
      <p:pic>
        <p:nvPicPr>
          <p:cNvPr id="15364" name="Picture 4" descr="Local Contexts logo – Grounding Indigenous Rights">
            <a:extLst>
              <a:ext uri="{FF2B5EF4-FFF2-40B4-BE49-F238E27FC236}">
                <a16:creationId xmlns:a16="http://schemas.microsoft.com/office/drawing/2014/main" id="{CA2C7A0A-5BFF-6818-9949-497FCF23F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99" y="5451384"/>
            <a:ext cx="2578423" cy="84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Native BioData Consortium logo with DNA strand and feather.">
            <a:extLst>
              <a:ext uri="{FF2B5EF4-FFF2-40B4-BE49-F238E27FC236}">
                <a16:creationId xmlns:a16="http://schemas.microsoft.com/office/drawing/2014/main" id="{6DC57521-B564-7CA2-C2E9-46CDD2AFB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4693" y="5289493"/>
            <a:ext cx="2545440" cy="116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8818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1BE57A-D313-98E9-CF1D-A0258FD24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pic>
        <p:nvPicPr>
          <p:cNvPr id="3" name="Add Study Prototype, 06-15.mov" descr="Study Prototype with study names, coordinator names, submission dates, and status">
            <a:hlinkClick r:id="" action="ppaction://media"/>
            <a:extLst>
              <a:ext uri="{FF2B5EF4-FFF2-40B4-BE49-F238E27FC236}">
                <a16:creationId xmlns:a16="http://schemas.microsoft.com/office/drawing/2014/main" id="{87A0BE7B-2F90-4CB7-1F67-54863BAFE6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3388" y="0"/>
            <a:ext cx="11323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71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5E66E55-9343-C44C-9E2B-F71731E20652}"/>
              </a:ext>
            </a:extLst>
          </p:cNvPr>
          <p:cNvSpPr/>
          <p:nvPr/>
        </p:nvSpPr>
        <p:spPr>
          <a:xfrm>
            <a:off x="159991" y="1256979"/>
            <a:ext cx="12224166" cy="4344042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sng" strike="noStrike" kern="1200" cap="none" spc="15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places participants as key decision-makers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15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a personalized, digital interface to connect researchers-participants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15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adaptive to participant decisions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15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still responsive to tribal community-level research regulation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sng" strike="noStrike" kern="1200" cap="none" spc="15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improves transparency and promotes public trust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sng" strike="noStrike" kern="1200" cap="none" spc="15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reduces burden of participant recruitment and recontact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0" u="none" strike="noStrike" kern="1200" cap="none" spc="15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6499B12-780B-4348-9529-07A8B26FA005}"/>
              </a:ext>
            </a:extLst>
          </p:cNvPr>
          <p:cNvSpPr txBox="1">
            <a:spLocks/>
          </p:cNvSpPr>
          <p:nvPr/>
        </p:nvSpPr>
        <p:spPr>
          <a:xfrm>
            <a:off x="637067" y="538846"/>
            <a:ext cx="8808532" cy="71813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spc="3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30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Benefits of Dynamic Consent Web Portal</a:t>
            </a:r>
          </a:p>
        </p:txBody>
      </p:sp>
    </p:spTree>
    <p:extLst>
      <p:ext uri="{BB962C8B-B14F-4D97-AF65-F5344CB8AC3E}">
        <p14:creationId xmlns:p14="http://schemas.microsoft.com/office/powerpoint/2010/main" val="32187805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wo maps of the United States depicting the historical lands stolen from Indigenous people to the present day.">
            <a:extLst>
              <a:ext uri="{FF2B5EF4-FFF2-40B4-BE49-F238E27FC236}">
                <a16:creationId xmlns:a16="http://schemas.microsoft.com/office/drawing/2014/main" id="{A91776A8-36DF-3146-98F7-2470E4684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63" y="617108"/>
            <a:ext cx="4635500" cy="5270500"/>
          </a:xfrm>
          <a:prstGeom prst="rect">
            <a:avLst/>
          </a:prstGeom>
        </p:spPr>
      </p:pic>
      <p:pic>
        <p:nvPicPr>
          <p:cNvPr id="9218" name="Picture 2" descr="Image of houses and power lines from the article titled &quot;Native Americans On Tribal Land Are 'The Least Connected' To High-Speed  Internet&quot; ">
            <a:extLst>
              <a:ext uri="{FF2B5EF4-FFF2-40B4-BE49-F238E27FC236}">
                <a16:creationId xmlns:a16="http://schemas.microsoft.com/office/drawing/2014/main" id="{61F79E4B-40D2-6971-3EF7-6F5E5F4B69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85809" y="771699"/>
            <a:ext cx="6539345" cy="343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erson sitting in the back of a truck potentially doing homework.">
            <a:extLst>
              <a:ext uri="{FF2B5EF4-FFF2-40B4-BE49-F238E27FC236}">
                <a16:creationId xmlns:a16="http://schemas.microsoft.com/office/drawing/2014/main" id="{694C99BC-7622-D4E2-55D1-4458D4918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5809" y="4252771"/>
            <a:ext cx="6539346" cy="163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B94585-A358-FFC0-BD3C-DDAE98C10EAC}"/>
              </a:ext>
            </a:extLst>
          </p:cNvPr>
          <p:cNvSpPr txBox="1"/>
          <p:nvPr/>
        </p:nvSpPr>
        <p:spPr>
          <a:xfrm>
            <a:off x="5976260" y="5966782"/>
            <a:ext cx="6248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“just 67% of tribal lands in the continental U.S. have access to broadband internet”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American Indian Policy Institute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423EE7-D170-F721-EF78-DFD4030173DC}"/>
              </a:ext>
            </a:extLst>
          </p:cNvPr>
          <p:cNvSpPr txBox="1"/>
          <p:nvPr/>
        </p:nvSpPr>
        <p:spPr>
          <a:xfrm>
            <a:off x="-307934" y="5966782"/>
            <a:ext cx="6248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“Indigenous people across the contiguous United States have lost 98.9% of their historical lands”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Science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Oct 2021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71F30-D80C-E849-A71D-1567BE78ABA6}"/>
              </a:ext>
            </a:extLst>
          </p:cNvPr>
          <p:cNvSpPr txBox="1">
            <a:spLocks/>
          </p:cNvSpPr>
          <p:nvPr/>
        </p:nvSpPr>
        <p:spPr>
          <a:xfrm>
            <a:off x="2267467" y="-1986967"/>
            <a:ext cx="9924533" cy="2679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spc="3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Build local data economies</a:t>
            </a:r>
            <a:endParaRPr kumimoji="0" lang="en-US" sz="3600" b="1" i="1" u="none" strike="noStrike" kern="1200" cap="all" spc="3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9420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>
            <a:extLst>
              <a:ext uri="{FF2B5EF4-FFF2-40B4-BE49-F238E27FC236}">
                <a16:creationId xmlns:a16="http://schemas.microsoft.com/office/drawing/2014/main" id="{363B7082-A2AD-6D8B-120D-1FDB38D1F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0333232" cy="7758042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a fist held up and grasping a DNA strand.">
            <a:extLst>
              <a:ext uri="{FF2B5EF4-FFF2-40B4-BE49-F238E27FC236}">
                <a16:creationId xmlns:a16="http://schemas.microsoft.com/office/drawing/2014/main" id="{CD20063B-25A1-47FC-7536-58F5C3E6A7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6593914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BB97969-CA97-AC58-9F1F-F4B3E0440437}"/>
              </a:ext>
            </a:extLst>
          </p:cNvPr>
          <p:cNvSpPr txBox="1"/>
          <p:nvPr/>
        </p:nvSpPr>
        <p:spPr>
          <a:xfrm>
            <a:off x="148856" y="502705"/>
            <a:ext cx="6953693" cy="5570756"/>
          </a:xfrm>
          <a:prstGeom prst="rect">
            <a:avLst/>
          </a:prstGeom>
          <a:solidFill>
            <a:srgbClr val="000000">
              <a:alpha val="83922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Indigenous Data Revolution: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Indigenous Data Sovereignty through Tribal Law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Indigenous Data Repositories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Digital Data Tools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Expanding Tribal-Based Broadband and Data Capacity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Indigenous Cloud Solutions?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603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8" name="Google Shape;1878;gf674649fdc_0_60"/>
          <p:cNvSpPr txBox="1"/>
          <p:nvPr/>
        </p:nvSpPr>
        <p:spPr>
          <a:xfrm>
            <a:off x="1338072" y="42021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rm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Trainings Within an Indigenous Context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879" name="Google Shape;1879;gf674649fdc_0_60" descr="Summer internship for INdigenous peoples in Genomics (SING)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9705" y="1476304"/>
            <a:ext cx="1952697" cy="1952697"/>
          </a:xfrm>
          <a:prstGeom prst="rect">
            <a:avLst/>
          </a:prstGeom>
          <a:noFill/>
          <a:ln>
            <a:noFill/>
          </a:ln>
        </p:spPr>
      </p:pic>
      <p:sp>
        <p:nvSpPr>
          <p:cNvPr id="1880" name="Google Shape;1880;gf674649fdc_0_60"/>
          <p:cNvSpPr txBox="1"/>
          <p:nvPr/>
        </p:nvSpPr>
        <p:spPr>
          <a:xfrm>
            <a:off x="2759408" y="1633941"/>
            <a:ext cx="8006000" cy="196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Summer internship for INdigenous people in Genomics (SING)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342891" marR="0" lvl="0" indent="-342891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Initiated in 2011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342891" marR="0" lvl="0" indent="-342891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Trained ~120 participants from ~60 Tribal 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ations/communities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342891" marR="0" lvl="0" indent="-342891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Expanded 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globally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342891" marR="0" lvl="0" indent="-342891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Produced high impact guidelines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342891" marR="0" lvl="0" indent="-342891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Formed a trainee and investigator support system in genetics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81" name="Google Shape;1881;gf674649fdc_0_60"/>
          <p:cNvSpPr txBox="1"/>
          <p:nvPr/>
        </p:nvSpPr>
        <p:spPr>
          <a:xfrm>
            <a:off x="2759408" y="4045122"/>
            <a:ext cx="8335200" cy="1661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IndigiData: Indigenous Data Science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342891" marR="0" lvl="0" indent="-342891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Initiated in 2021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342891" marR="0" lvl="0" indent="-342891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Focus on informatics of biological systems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342891" marR="0" lvl="0" indent="-342891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Performed on site at NBDC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342891" marR="0" lvl="0" indent="-342891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ncludes Alaska Natives and First Nations communities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882" name="Google Shape;1882;gf674649fdc_0_60" descr="IndigiData logo (Indigenous Data Science Education)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162" y="4008546"/>
            <a:ext cx="2165780" cy="18370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86310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ree&#10;&#10;Description automatically generated">
            <a:extLst>
              <a:ext uri="{FF2B5EF4-FFF2-40B4-BE49-F238E27FC236}">
                <a16:creationId xmlns:a16="http://schemas.microsoft.com/office/drawing/2014/main" id="{4688177F-68AF-4541-AEE1-8041A6E9E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100"/>
            <a:ext cx="12192000" cy="6019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634F3F-8BFA-754A-8A2D-D51FA9942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3154" y="5839656"/>
            <a:ext cx="998455" cy="998455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947B6A-5AB6-6345-8C0B-4E0A93B633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58274"/>
            <a:ext cx="1024128" cy="1017113"/>
          </a:xfrm>
          <a:prstGeom prst="ellipse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1F3E640-AA21-8547-8008-0A26ED4800E7}"/>
              </a:ext>
            </a:extLst>
          </p:cNvPr>
          <p:cNvCxnSpPr>
            <a:cxnSpLocks/>
          </p:cNvCxnSpPr>
          <p:nvPr/>
        </p:nvCxnSpPr>
        <p:spPr>
          <a:xfrm flipV="1">
            <a:off x="883275" y="2902640"/>
            <a:ext cx="445463" cy="1680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3270518-E35F-D34F-AEE8-0CC59633EB7B}"/>
              </a:ext>
            </a:extLst>
          </p:cNvPr>
          <p:cNvCxnSpPr>
            <a:cxnSpLocks/>
          </p:cNvCxnSpPr>
          <p:nvPr/>
        </p:nvCxnSpPr>
        <p:spPr>
          <a:xfrm>
            <a:off x="1031558" y="2132971"/>
            <a:ext cx="425767" cy="3385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2EEA4F0-199F-B941-B0C4-7B6D65350FAA}"/>
              </a:ext>
            </a:extLst>
          </p:cNvPr>
          <p:cNvCxnSpPr>
            <a:cxnSpLocks/>
          </p:cNvCxnSpPr>
          <p:nvPr/>
        </p:nvCxnSpPr>
        <p:spPr>
          <a:xfrm>
            <a:off x="1115854" y="1070933"/>
            <a:ext cx="527209" cy="36008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BF747AF-4937-1540-B408-B6C3BFB82202}"/>
              </a:ext>
            </a:extLst>
          </p:cNvPr>
          <p:cNvCxnSpPr>
            <a:cxnSpLocks/>
          </p:cNvCxnSpPr>
          <p:nvPr/>
        </p:nvCxnSpPr>
        <p:spPr>
          <a:xfrm>
            <a:off x="9359337" y="4717844"/>
            <a:ext cx="503991" cy="2093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D4910F6-0DA1-5A4F-AEB7-CBF0F2FAD73B}"/>
              </a:ext>
            </a:extLst>
          </p:cNvPr>
          <p:cNvCxnSpPr>
            <a:cxnSpLocks/>
          </p:cNvCxnSpPr>
          <p:nvPr/>
        </p:nvCxnSpPr>
        <p:spPr>
          <a:xfrm flipV="1">
            <a:off x="10011609" y="6100763"/>
            <a:ext cx="787181" cy="2509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71C0283-0B2D-D34A-BB2B-A97088995412}"/>
              </a:ext>
            </a:extLst>
          </p:cNvPr>
          <p:cNvSpPr txBox="1"/>
          <p:nvPr/>
        </p:nvSpPr>
        <p:spPr>
          <a:xfrm>
            <a:off x="1771651" y="1103477"/>
            <a:ext cx="1385888" cy="646331"/>
          </a:xfrm>
          <a:prstGeom prst="rect">
            <a:avLst/>
          </a:prstGeom>
          <a:solidFill>
            <a:srgbClr val="FFF9C8">
              <a:alpha val="84314"/>
            </a:srgb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SING Canada</a:t>
            </a:r>
          </a:p>
          <a:p>
            <a:pPr algn="ctr"/>
            <a:r>
              <a:rPr lang="en-US" dirty="0"/>
              <a:t>2018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2432B30-C01F-324B-B7DF-2A58158BE9DB}"/>
              </a:ext>
            </a:extLst>
          </p:cNvPr>
          <p:cNvSpPr txBox="1"/>
          <p:nvPr/>
        </p:nvSpPr>
        <p:spPr>
          <a:xfrm>
            <a:off x="1464755" y="1982164"/>
            <a:ext cx="1471189" cy="646331"/>
          </a:xfrm>
          <a:prstGeom prst="rect">
            <a:avLst/>
          </a:prstGeom>
          <a:solidFill>
            <a:srgbClr val="FFF9C8">
              <a:alpha val="84314"/>
            </a:srgb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SING USA</a:t>
            </a:r>
          </a:p>
          <a:p>
            <a:pPr algn="ctr"/>
            <a:r>
              <a:rPr lang="en-US" dirty="0"/>
              <a:t>2011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8FAF30D-AB3B-AF4D-B353-517B8B821D33}"/>
              </a:ext>
            </a:extLst>
          </p:cNvPr>
          <p:cNvSpPr txBox="1"/>
          <p:nvPr/>
        </p:nvSpPr>
        <p:spPr>
          <a:xfrm>
            <a:off x="1607206" y="2802006"/>
            <a:ext cx="1550333" cy="646331"/>
          </a:xfrm>
          <a:prstGeom prst="rect">
            <a:avLst/>
          </a:prstGeom>
          <a:solidFill>
            <a:srgbClr val="FFF9C8">
              <a:alpha val="84314"/>
            </a:srgb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SING Mexico</a:t>
            </a:r>
          </a:p>
          <a:p>
            <a:pPr algn="ctr"/>
            <a:r>
              <a:rPr lang="en-US" dirty="0"/>
              <a:t>2023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16C01D-49B8-DF43-9C19-097A3A3AF2F1}"/>
              </a:ext>
            </a:extLst>
          </p:cNvPr>
          <p:cNvSpPr txBox="1"/>
          <p:nvPr/>
        </p:nvSpPr>
        <p:spPr>
          <a:xfrm>
            <a:off x="10023623" y="4637872"/>
            <a:ext cx="1550333" cy="646331"/>
          </a:xfrm>
          <a:prstGeom prst="rect">
            <a:avLst/>
          </a:prstGeom>
          <a:solidFill>
            <a:srgbClr val="FFF9C8">
              <a:alpha val="84314"/>
            </a:srgb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SING Australia</a:t>
            </a:r>
          </a:p>
          <a:p>
            <a:pPr algn="ctr"/>
            <a:r>
              <a:rPr lang="en-US" dirty="0"/>
              <a:t>2019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BA3E294-8F38-AC47-9430-6C77118CC514}"/>
              </a:ext>
            </a:extLst>
          </p:cNvPr>
          <p:cNvSpPr txBox="1"/>
          <p:nvPr/>
        </p:nvSpPr>
        <p:spPr>
          <a:xfrm>
            <a:off x="7366273" y="6104518"/>
            <a:ext cx="1550333" cy="646331"/>
          </a:xfrm>
          <a:prstGeom prst="rect">
            <a:avLst/>
          </a:prstGeom>
          <a:solidFill>
            <a:srgbClr val="FFF9C8">
              <a:alpha val="84314"/>
            </a:srgb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SING Aotearoa</a:t>
            </a:r>
          </a:p>
          <a:p>
            <a:pPr algn="ctr"/>
            <a:r>
              <a:rPr lang="en-US" dirty="0"/>
              <a:t>2016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F18050E-E9B9-5061-2A73-ADB97B8DEFA7}"/>
              </a:ext>
            </a:extLst>
          </p:cNvPr>
          <p:cNvSpPr/>
          <p:nvPr/>
        </p:nvSpPr>
        <p:spPr>
          <a:xfrm>
            <a:off x="2227499" y="5658716"/>
            <a:ext cx="1012540" cy="1012540"/>
          </a:xfrm>
          <a:prstGeom prst="ellipse">
            <a:avLst/>
          </a:prstGeom>
          <a:solidFill>
            <a:srgbClr val="DDF3C5">
              <a:alpha val="32941"/>
            </a:srgb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605F9E4-AEC4-0F61-5E7C-A1FC972D051C}"/>
              </a:ext>
            </a:extLst>
          </p:cNvPr>
          <p:cNvCxnSpPr>
            <a:cxnSpLocks/>
          </p:cNvCxnSpPr>
          <p:nvPr/>
        </p:nvCxnSpPr>
        <p:spPr>
          <a:xfrm>
            <a:off x="3240039" y="6164986"/>
            <a:ext cx="47387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67B762C4-1ACD-B006-D66F-C344E3B4F4FA}"/>
              </a:ext>
            </a:extLst>
          </p:cNvPr>
          <p:cNvSpPr/>
          <p:nvPr/>
        </p:nvSpPr>
        <p:spPr>
          <a:xfrm>
            <a:off x="3766758" y="107151"/>
            <a:ext cx="1012540" cy="1012540"/>
          </a:xfrm>
          <a:prstGeom prst="ellipse">
            <a:avLst/>
          </a:prstGeom>
          <a:solidFill>
            <a:srgbClr val="DDF3C5">
              <a:alpha val="32941"/>
            </a:srgb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F88543F-6544-7A9A-CBEC-84035573ECF9}"/>
              </a:ext>
            </a:extLst>
          </p:cNvPr>
          <p:cNvCxnSpPr>
            <a:cxnSpLocks/>
          </p:cNvCxnSpPr>
          <p:nvPr/>
        </p:nvCxnSpPr>
        <p:spPr>
          <a:xfrm>
            <a:off x="4779298" y="613421"/>
            <a:ext cx="47387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F284C32-3886-2B83-3694-0F467FE58C6E}"/>
              </a:ext>
            </a:extLst>
          </p:cNvPr>
          <p:cNvSpPr txBox="1"/>
          <p:nvPr/>
        </p:nvSpPr>
        <p:spPr>
          <a:xfrm>
            <a:off x="3702838" y="5857692"/>
            <a:ext cx="1550333" cy="646331"/>
          </a:xfrm>
          <a:prstGeom prst="rect">
            <a:avLst/>
          </a:prstGeom>
          <a:solidFill>
            <a:srgbClr val="FFF9C8">
              <a:alpha val="84314"/>
            </a:srgb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SING Chile</a:t>
            </a:r>
          </a:p>
          <a:p>
            <a:pPr algn="ctr"/>
            <a:r>
              <a:rPr lang="en-US" dirty="0"/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71B794-6CDE-C339-6715-2A9025808722}"/>
              </a:ext>
            </a:extLst>
          </p:cNvPr>
          <p:cNvSpPr txBox="1"/>
          <p:nvPr/>
        </p:nvSpPr>
        <p:spPr>
          <a:xfrm>
            <a:off x="5274741" y="352129"/>
            <a:ext cx="1664090" cy="646331"/>
          </a:xfrm>
          <a:prstGeom prst="rect">
            <a:avLst/>
          </a:prstGeom>
          <a:solidFill>
            <a:srgbClr val="FFF9C8">
              <a:alpha val="84314"/>
            </a:srgb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SING Greenland</a:t>
            </a:r>
          </a:p>
          <a:p>
            <a:pPr algn="ctr"/>
            <a:r>
              <a:rPr lang="en-US" dirty="0"/>
              <a:t>?</a:t>
            </a: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E0A9B70B-2600-821B-458F-B030038F6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43519"/>
            <a:ext cx="1014984" cy="101498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5A7D27D-190D-D85B-9EB6-188BCA99D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1441" y="4059948"/>
            <a:ext cx="1014984" cy="101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A9079DD-2ED7-5D33-E6B3-939D2F747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352" y="257627"/>
            <a:ext cx="1014984" cy="101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3138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CCB2660-BFBF-4FC4-A2C0-F6D9341B7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866" y="160867"/>
            <a:ext cx="5854699" cy="4390169"/>
          </a:xfrm>
          <a:prstGeom prst="rect">
            <a:avLst/>
          </a:prstGeom>
          <a:solidFill>
            <a:srgbClr val="FFFFFF"/>
          </a:solidFill>
          <a:ln w="63500">
            <a:solidFill>
              <a:srgbClr val="68674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pic>
        <p:nvPicPr>
          <p:cNvPr id="4" name="Picture 6" descr="Image">
            <a:extLst>
              <a:ext uri="{FF2B5EF4-FFF2-40B4-BE49-F238E27FC236}">
                <a16:creationId xmlns:a16="http://schemas.microsoft.com/office/drawing/2014/main" id="{8931AE45-537F-9998-9DF5-07E0BF44C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7469" y="782367"/>
            <a:ext cx="5582335" cy="314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3A92E2F-55AE-4881-A4B4-F7005A558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6434" y="160867"/>
            <a:ext cx="5854699" cy="1939935"/>
          </a:xfrm>
          <a:prstGeom prst="rect">
            <a:avLst/>
          </a:prstGeom>
          <a:solidFill>
            <a:srgbClr val="D7A0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9A4ED8-71CF-43D3-BB55-6F00FF527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866" y="4715269"/>
            <a:ext cx="5854699" cy="156023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0C38348-0ECF-4EAB-B3E5-906FA46EB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6434" y="2265035"/>
            <a:ext cx="5854699" cy="3979512"/>
          </a:xfrm>
          <a:prstGeom prst="rect">
            <a:avLst/>
          </a:prstGeom>
          <a:solidFill>
            <a:srgbClr val="FFFFFF"/>
          </a:solidFill>
          <a:ln w="63500">
            <a:solidFill>
              <a:srgbClr val="68674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sp>
        <p:nvSpPr>
          <p:cNvPr id="5" name="Google Shape;1890;p39">
            <a:extLst>
              <a:ext uri="{FF2B5EF4-FFF2-40B4-BE49-F238E27FC236}">
                <a16:creationId xmlns:a16="http://schemas.microsoft.com/office/drawing/2014/main" id="{8BB72FC7-4124-8CAB-5813-826171E038F2}"/>
              </a:ext>
            </a:extLst>
          </p:cNvPr>
          <p:cNvSpPr txBox="1"/>
          <p:nvPr/>
        </p:nvSpPr>
        <p:spPr>
          <a:xfrm>
            <a:off x="6684095" y="213413"/>
            <a:ext cx="4839375" cy="187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IndigiData.org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Empowering the Next Generation of Indigenous Data Scientists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5D031A64-EDAC-9FC8-47D4-599553E52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6433" y="2673389"/>
            <a:ext cx="5878965" cy="330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392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E2C04F-FDA3-FEC5-137A-AED144B2DC93}"/>
              </a:ext>
            </a:extLst>
          </p:cNvPr>
          <p:cNvSpPr txBox="1">
            <a:spLocks/>
          </p:cNvSpPr>
          <p:nvPr/>
        </p:nvSpPr>
        <p:spPr>
          <a:xfrm>
            <a:off x="183242" y="1180093"/>
            <a:ext cx="6134100" cy="5461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spc="3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all" spc="30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Dinétah</a:t>
            </a:r>
            <a:endParaRPr kumimoji="0" lang="en-US" sz="3000" b="1" i="0" u="none" strike="noStrike" kern="1200" cap="all" spc="3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 descr="Location of the Navajo Nation. Checkerboard-area in lighter shade (see text)">
            <a:extLst>
              <a:ext uri="{FF2B5EF4-FFF2-40B4-BE49-F238E27FC236}">
                <a16:creationId xmlns:a16="http://schemas.microsoft.com/office/drawing/2014/main" id="{9BAFC967-67D3-09C9-B133-FC3876BC3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3651" y="0"/>
            <a:ext cx="3726009" cy="290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8DE131-D5B8-1983-4ADE-81BFADE33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7534271" y="2402199"/>
            <a:ext cx="4674058" cy="24852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26ECAF-9227-EF52-0837-74C879F89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9981" y="4372752"/>
            <a:ext cx="3726009" cy="24852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D2611E-EE9D-D4CE-89B4-F19FEEBFE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914"/>
          <a:stretch/>
        </p:blipFill>
        <p:spPr>
          <a:xfrm>
            <a:off x="8465991" y="4593400"/>
            <a:ext cx="3742337" cy="22809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E7F195-5502-5096-AD86-580531CA98D2}"/>
              </a:ext>
            </a:extLst>
          </p:cNvPr>
          <p:cNvSpPr txBox="1"/>
          <p:nvPr/>
        </p:nvSpPr>
        <p:spPr>
          <a:xfrm>
            <a:off x="310243" y="1861457"/>
            <a:ext cx="41148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Navajo Nation is the largest land area held by a Native American Tribal Nation in what is now call the the United States, exceeding the size of ten states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2010, there were 332,129 Navajo enrolled members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1924 – US Indigenous peoples recognized as citizens and allowed to vote (but states barred them from voting for decades)</a:t>
            </a:r>
          </a:p>
        </p:txBody>
      </p:sp>
    </p:spTree>
    <p:extLst>
      <p:ext uri="{BB962C8B-B14F-4D97-AF65-F5344CB8AC3E}">
        <p14:creationId xmlns:p14="http://schemas.microsoft.com/office/powerpoint/2010/main" val="40060447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rch 10, 2023 ELSI Friday Forum at 12pm ET with Francesca Forzano, MD, FRCP; Gabriel Lazaro-Munoz, PhD, JD; moderated by Anna Lewis, DPhil.">
            <a:extLst>
              <a:ext uri="{FF2B5EF4-FFF2-40B4-BE49-F238E27FC236}">
                <a16:creationId xmlns:a16="http://schemas.microsoft.com/office/drawing/2014/main" id="{04E6DFE3-6C38-87FB-7102-C110CF9770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472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3">
            <a:extLst>
              <a:ext uri="{FF2B5EF4-FFF2-40B4-BE49-F238E27FC236}">
                <a16:creationId xmlns:a16="http://schemas.microsoft.com/office/drawing/2014/main" id="{2ECC26E5-909C-951A-F0E4-61A62A39E64C}"/>
              </a:ext>
            </a:extLst>
          </p:cNvPr>
          <p:cNvSpPr txBox="1">
            <a:spLocks/>
          </p:cNvSpPr>
          <p:nvPr/>
        </p:nvSpPr>
        <p:spPr>
          <a:xfrm>
            <a:off x="5943600" y="165100"/>
            <a:ext cx="6134100" cy="9144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spc="3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all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Diné </a:t>
            </a:r>
            <a:r>
              <a:rPr kumimoji="0" lang="en-US" sz="3000" b="1" i="0" u="none" strike="noStrike" kern="1200" cap="all" spc="30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bahane</a:t>
            </a:r>
            <a:r>
              <a:rPr kumimoji="0" lang="en-US" sz="3000" b="1" i="0" u="none" strike="noStrike" kern="1200" cap="all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’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300" normalizeH="0" baseline="0" noProof="0" dirty="0">
                <a:ln>
                  <a:noFill/>
                </a:ln>
                <a:solidFill>
                  <a:srgbClr val="DDDDDD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(the story of the people)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22170F-DE13-14D9-1E59-8542E4926DE4}"/>
              </a:ext>
            </a:extLst>
          </p:cNvPr>
          <p:cNvSpPr txBox="1"/>
          <p:nvPr/>
        </p:nvSpPr>
        <p:spPr>
          <a:xfrm>
            <a:off x="5551963" y="1144598"/>
            <a:ext cx="658558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150" normalizeH="0" baseline="0" noProof="0" dirty="0">
                <a:ln>
                  <a:noFill/>
                </a:ln>
                <a:solidFill>
                  <a:srgbClr val="D8AB4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way an individual connects his or her identity with their ancestors is through their origin story </a:t>
            </a:r>
            <a:r>
              <a:rPr kumimoji="0" lang="en-US" sz="1800" b="0" i="0" u="none" strike="noStrike" kern="1200" cap="none" spc="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(Tewa scholar Gregory </a:t>
            </a:r>
            <a:r>
              <a:rPr kumimoji="0" lang="en-US" sz="1800" b="0" i="0" u="none" strike="noStrike" kern="1200" cap="none" spc="15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Cahete</a:t>
            </a:r>
            <a:r>
              <a:rPr kumimoji="0" lang="en-US" sz="1800" b="0" i="0" u="none" strike="noStrike" kern="1200" cap="none" spc="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800" b="1" i="0" u="none" strike="noStrike" kern="1200" cap="none" spc="150" normalizeH="0" baseline="0" noProof="0" dirty="0">
              <a:ln>
                <a:noFill/>
              </a:ln>
              <a:solidFill>
                <a:srgbClr val="D8AB4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1" i="0" u="none" strike="noStrike" kern="1200" cap="none" spc="150" normalizeH="0" baseline="0" noProof="0" dirty="0">
                <a:ln>
                  <a:noFill/>
                </a:ln>
                <a:solidFill>
                  <a:srgbClr val="D8AB4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Summary:</a:t>
            </a:r>
            <a:endParaRPr kumimoji="0" lang="en-US" sz="1600" b="0" i="0" u="none" strike="noStrike" kern="1200" cap="none" spc="1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1" i="0" u="none" strike="noStrike" kern="1200" cap="none" spc="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Fourth</a:t>
            </a:r>
            <a:r>
              <a:rPr kumimoji="0" lang="en-US" sz="1600" b="0" i="0" u="none" strike="noStrike" kern="1200" cap="none" spc="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or White World (</a:t>
            </a:r>
            <a:r>
              <a:rPr kumimoji="0" lang="en-US" sz="1600" b="0" i="1" u="none" strike="noStrike" kern="1200" cap="none" spc="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present</a:t>
            </a:r>
            <a:r>
              <a:rPr kumimoji="0" lang="en-US" sz="1600" b="0" i="0" u="none" strike="noStrike" kern="1200" cap="none" spc="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 First Man, First Woman, and </a:t>
            </a:r>
            <a:r>
              <a:rPr kumimoji="0" lang="en-US" sz="1600" b="0" i="1" u="none" strike="noStrike" kern="1200" cap="none" spc="15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Diyin</a:t>
            </a:r>
            <a:r>
              <a:rPr kumimoji="0" lang="en-US" sz="1600" b="0" i="1" u="none" strike="noStrike" kern="1200" cap="none" spc="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600" b="0" i="1" u="none" strike="noStrike" kern="1200" cap="none" spc="15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Diné’e</a:t>
            </a:r>
            <a:r>
              <a:rPr kumimoji="0" lang="en-US" sz="1600" b="0" i="1" u="none" strike="noStrike" kern="1200" cap="none" spc="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600" b="0" i="0" u="none" strike="noStrike" kern="1200" cap="none" spc="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(Holy People) create the sun, moon, seasons, and stars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Changing Woman (</a:t>
            </a:r>
            <a:r>
              <a:rPr kumimoji="0" lang="en-US" sz="1600" b="0" i="0" u="none" strike="noStrike" kern="1200" cap="none" spc="15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Asdzáá</a:t>
            </a:r>
            <a:r>
              <a:rPr kumimoji="0" lang="en-US" sz="1600" b="0" i="0" u="none" strike="noStrike" kern="1200" cap="none" spc="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600" b="0" i="0" u="none" strike="noStrike" kern="1200" cap="none" spc="15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Naadleehí</a:t>
            </a:r>
            <a:r>
              <a:rPr kumimoji="0" lang="en-US" sz="1600" b="0" i="0" u="none" strike="noStrike" kern="1200" cap="none" spc="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is first human born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Multiple batches of modern humans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3F1DD7-787C-AA8D-FD9F-0C2E8825B92E}"/>
              </a:ext>
            </a:extLst>
          </p:cNvPr>
          <p:cNvSpPr txBox="1"/>
          <p:nvPr/>
        </p:nvSpPr>
        <p:spPr>
          <a:xfrm>
            <a:off x="5943600" y="4483873"/>
            <a:ext cx="6324599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Changing Woman created the first four clans of peoples and set up rules on how the Diné peoples should live. Four clans were created from various parts of her body: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600" b="0" i="0" u="none" strike="noStrike" kern="1200" cap="none" spc="1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Today there are a total of nine clan groupings (at one point up to 21) and more than eighty clans overall.</a:t>
            </a:r>
          </a:p>
        </p:txBody>
      </p:sp>
      <p:pic>
        <p:nvPicPr>
          <p:cNvPr id="4" name="Picture 2" descr="Doone'é Baa Hane' Navajo Clan Legends with description of each legend.">
            <a:extLst>
              <a:ext uri="{FF2B5EF4-FFF2-40B4-BE49-F238E27FC236}">
                <a16:creationId xmlns:a16="http://schemas.microsoft.com/office/drawing/2014/main" id="{B8D1F108-6F89-491F-1539-27588E301C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80327" y="342900"/>
            <a:ext cx="5867400" cy="617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227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mage result for neighboring tribes to the navajo">
            <a:extLst>
              <a:ext uri="{FF2B5EF4-FFF2-40B4-BE49-F238E27FC236}">
                <a16:creationId xmlns:a16="http://schemas.microsoft.com/office/drawing/2014/main" id="{D3B4ABF5-3C51-45C1-248C-29977784F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8500" y="1002350"/>
            <a:ext cx="3771900" cy="237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B4957DC4-85FF-C7F3-28B5-A6D2D1FF199C}"/>
              </a:ext>
            </a:extLst>
          </p:cNvPr>
          <p:cNvSpPr txBox="1">
            <a:spLocks/>
          </p:cNvSpPr>
          <p:nvPr/>
        </p:nvSpPr>
        <p:spPr>
          <a:xfrm>
            <a:off x="5943600" y="165100"/>
            <a:ext cx="6134100" cy="9144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spc="3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all" spc="30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K’é</a:t>
            </a:r>
            <a:r>
              <a:rPr kumimoji="0" lang="en-US" sz="3000" b="1" i="0" u="none" strike="noStrike" kern="1200" cap="all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’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300" normalizeH="0" baseline="0" noProof="0" dirty="0">
                <a:ln>
                  <a:noFill/>
                </a:ln>
                <a:solidFill>
                  <a:srgbClr val="DDDDDD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(kinship clans)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608F72-7D65-E09B-A08F-7A7F80637627}"/>
              </a:ext>
            </a:extLst>
          </p:cNvPr>
          <p:cNvSpPr txBox="1"/>
          <p:nvPr/>
        </p:nvSpPr>
        <p:spPr>
          <a:xfrm>
            <a:off x="224790" y="190131"/>
            <a:ext cx="8961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Relatively speaking, the Diné is a rather recent tribe (over 400-500+ years)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system of </a:t>
            </a:r>
            <a:r>
              <a:rPr kumimoji="0" lang="en-US" sz="1600" b="0" i="0" u="none" strike="noStrike" kern="1200" cap="none" spc="15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k’é</a:t>
            </a:r>
            <a:r>
              <a:rPr kumimoji="0" lang="en-US" sz="1600" b="0" i="0" u="none" strike="noStrike" kern="1200" cap="none" spc="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’ stipulates exogamous marriage; matrilineal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Diné originally constituted several bands who migrated between summer and winter camps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Diné expanded by taking on people from neighboring tribes.</a:t>
            </a:r>
          </a:p>
        </p:txBody>
      </p:sp>
      <p:graphicFrame>
        <p:nvGraphicFramePr>
          <p:cNvPr id="14" name="Table 13" descr="Table of multiple Diné clans and their original communities.">
            <a:extLst>
              <a:ext uri="{FF2B5EF4-FFF2-40B4-BE49-F238E27FC236}">
                <a16:creationId xmlns:a16="http://schemas.microsoft.com/office/drawing/2014/main" id="{CCB4935A-9918-DA6D-0C0D-B6CEFC3488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2977946"/>
              </p:ext>
            </p:extLst>
          </p:nvPr>
        </p:nvGraphicFramePr>
        <p:xfrm>
          <a:off x="641350" y="1646118"/>
          <a:ext cx="7594600" cy="2966720"/>
        </p:xfrm>
        <a:graphic>
          <a:graphicData uri="http://schemas.openxmlformats.org/drawingml/2006/table">
            <a:tbl>
              <a:tblPr firstRow="1" bandRow="1"/>
              <a:tblGrid>
                <a:gridCol w="2073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12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Diné clan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AB4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Original community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AB4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Naasht'ézhi</a:t>
                      </a:r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dine'é</a:t>
                      </a:r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sz="1600" b="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AB4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b="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Zuni clan</a:t>
                      </a:r>
                      <a:endParaRPr lang="en-US" sz="1600" b="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AB4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Tséńjíkiní</a:t>
                      </a:r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</a:t>
                      </a:r>
                      <a:endParaRPr lang="en-US" sz="1600" b="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AB4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b="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Honey Combed Rock People or the Cliff Dwellers People clan</a:t>
                      </a:r>
                      <a:endParaRPr lang="en-US" sz="1600" b="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AB4C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Mą'ii</a:t>
                      </a:r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deeshgiizhinii</a:t>
                      </a:r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sz="1600" b="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AB4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b="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Coyote Pass - Jemez clan</a:t>
                      </a:r>
                      <a:endParaRPr lang="en-US" sz="1600" b="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AB4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Naakai</a:t>
                      </a:r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dine'é</a:t>
                      </a:r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sz="1600" b="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AB4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b="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Mexican clan</a:t>
                      </a:r>
                      <a:endParaRPr lang="en-US" sz="1600" b="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AB4C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Nóóda'í</a:t>
                      </a:r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dine'é</a:t>
                      </a:r>
                      <a:endParaRPr lang="en-US" sz="1600" b="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AB4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b="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Ute clan</a:t>
                      </a:r>
                      <a:endParaRPr lang="en-US" sz="1600" b="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AB4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Naashaashi</a:t>
                      </a:r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sz="1600" b="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AB4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b="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Bear Enemies, the Tewa clan</a:t>
                      </a:r>
                      <a:endParaRPr lang="en-US" sz="1600" b="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AB4C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Naashgalí</a:t>
                      </a:r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dine'é</a:t>
                      </a:r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sz="1600" b="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AB4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b="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Mescalero Apache clan</a:t>
                      </a:r>
                      <a:endParaRPr lang="en-US" sz="1600" b="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AB4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0317CB68-44F0-B3B6-CC42-1C28E197B61D}"/>
              </a:ext>
            </a:extLst>
          </p:cNvPr>
          <p:cNvSpPr txBox="1"/>
          <p:nvPr/>
        </p:nvSpPr>
        <p:spPr>
          <a:xfrm>
            <a:off x="8318500" y="3548320"/>
            <a:ext cx="335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There are “adopted clans” who are named by the location, so the original </a:t>
            </a:r>
            <a:r>
              <a:rPr kumimoji="0" lang="en-US" sz="1600" b="0" i="0" u="none" strike="noStrike" kern="1200" cap="none" spc="1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community is unclear</a:t>
            </a:r>
            <a:endParaRPr kumimoji="0" lang="en-US" sz="1600" b="0" i="0" u="none" strike="noStrike" kern="1200" cap="none" spc="1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AE2E802-A3F0-7431-AFC4-56489379CD07}"/>
              </a:ext>
            </a:extLst>
          </p:cNvPr>
          <p:cNvCxnSpPr/>
          <p:nvPr/>
        </p:nvCxnSpPr>
        <p:spPr>
          <a:xfrm>
            <a:off x="368300" y="4800600"/>
            <a:ext cx="10693400" cy="0"/>
          </a:xfrm>
          <a:prstGeom prst="line">
            <a:avLst/>
          </a:prstGeom>
          <a:noFill/>
          <a:ln w="6350" cap="flat" cmpd="sng" algn="ctr">
            <a:solidFill>
              <a:srgbClr val="D8AB4C"/>
            </a:solidFill>
            <a:prstDash val="solid"/>
            <a:miter lim="800000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0F81C64-17A2-5960-E55B-1D4CB1AEA9F4}"/>
              </a:ext>
            </a:extLst>
          </p:cNvPr>
          <p:cNvSpPr txBox="1"/>
          <p:nvPr/>
        </p:nvSpPr>
        <p:spPr>
          <a:xfrm>
            <a:off x="1104900" y="4875850"/>
            <a:ext cx="9677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While our notion of identity may not be genetically-defined, there is an acknowledgement of our heterogeneous genetic backgrounds under a unified identity.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1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 if it were possible to parse out genomic regions of similarity to external contributing bands (not enough reference group data), it would not matter under </a:t>
            </a:r>
            <a:r>
              <a:rPr kumimoji="0" lang="en-US" sz="1600" b="0" i="0" u="none" strike="noStrike" kern="1200" cap="none" spc="15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k’é</a:t>
            </a:r>
            <a:r>
              <a:rPr kumimoji="0" lang="en-US" sz="1600" b="0" i="0" u="none" strike="noStrike" kern="1200" cap="none" spc="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0989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>
            <a:extLst>
              <a:ext uri="{FF2B5EF4-FFF2-40B4-BE49-F238E27FC236}">
                <a16:creationId xmlns:a16="http://schemas.microsoft.com/office/drawing/2014/main" id="{5BAA68F3-AF6F-B69D-0A6B-95579E597710}"/>
              </a:ext>
            </a:extLst>
          </p:cNvPr>
          <p:cNvSpPr txBox="1">
            <a:spLocks/>
          </p:cNvSpPr>
          <p:nvPr/>
        </p:nvSpPr>
        <p:spPr>
          <a:xfrm>
            <a:off x="4444998" y="216560"/>
            <a:ext cx="6959601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all" spc="300" baseline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all" spc="300" normalizeH="0" baseline="0" noProof="0" dirty="0" err="1">
                <a:ln>
                  <a:noFill/>
                </a:ln>
                <a:solidFill>
                  <a:srgbClr val="D8AB4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Diné</a:t>
            </a:r>
            <a:r>
              <a:rPr kumimoji="0" lang="en-US" sz="4000" b="1" i="0" u="none" strike="noStrike" kern="1200" cap="all" spc="300" normalizeH="0" baseline="0" noProof="0" dirty="0">
                <a:ln>
                  <a:noFill/>
                </a:ln>
                <a:solidFill>
                  <a:srgbClr val="D8AB4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identity</a:t>
            </a:r>
          </a:p>
        </p:txBody>
      </p:sp>
      <p:sp>
        <p:nvSpPr>
          <p:cNvPr id="11" name="Content Placeholder 14">
            <a:extLst>
              <a:ext uri="{FF2B5EF4-FFF2-40B4-BE49-F238E27FC236}">
                <a16:creationId xmlns:a16="http://schemas.microsoft.com/office/drawing/2014/main" id="{3F3B2AEC-87A5-8834-D4D7-88BE88424502}"/>
              </a:ext>
            </a:extLst>
          </p:cNvPr>
          <p:cNvSpPr txBox="1">
            <a:spLocks/>
          </p:cNvSpPr>
          <p:nvPr/>
        </p:nvSpPr>
        <p:spPr>
          <a:xfrm>
            <a:off x="4330698" y="1655763"/>
            <a:ext cx="7073901" cy="1773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 spc="15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spc="15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spc="15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 spc="15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0" i="0" kern="1200" spc="15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blood quantum system was imposed upon us as a system meant to dilute ourselves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Tying genetics by ancestry with being Diné would </a:t>
            </a:r>
            <a:r>
              <a:rPr kumimoji="0" lang="en-US" sz="1800" b="0" i="0" u="none" strike="noStrike" kern="120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</a:t>
            </a:r>
            <a:r>
              <a:rPr kumimoji="0" lang="en-US" sz="1800" b="0" i="0" u="none" strike="noStrike" kern="1200" cap="none" spc="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incongruent with the traditional </a:t>
            </a:r>
            <a:r>
              <a:rPr kumimoji="0" lang="en-US" sz="1800" b="0" i="0" u="none" strike="noStrike" kern="1200" cap="none" spc="15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k’é</a:t>
            </a:r>
            <a:r>
              <a:rPr kumimoji="0" lang="en-US" sz="1800" b="0" i="0" u="none" strike="noStrike" kern="1200" cap="none" spc="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’ system which served as the primary means of identifying kinship </a:t>
            </a:r>
            <a:r>
              <a:rPr kumimoji="0" lang="en-US" sz="1800" b="0" i="0" u="none" strike="noStrike" kern="1200" cap="none" spc="15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kumimoji="0" lang="en-US" sz="1800" b="0" i="0" u="none" strike="noStrike" kern="1200" cap="none" spc="15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kumimoji="0" lang="en-US" sz="1800" b="0" i="0" u="none" strike="noStrike" kern="1200" cap="none" spc="15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centuries</a:t>
            </a:r>
            <a:endParaRPr kumimoji="0" lang="en-US" sz="1800" b="0" i="0" u="none" strike="noStrike" kern="1200" cap="none" spc="1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1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 descr="Bullet points with political identity and Diné worldviews on identity from Begay 2013">
            <a:extLst>
              <a:ext uri="{FF2B5EF4-FFF2-40B4-BE49-F238E27FC236}">
                <a16:creationId xmlns:a16="http://schemas.microsoft.com/office/drawing/2014/main" id="{A2BFB65A-FA06-DAD5-82E4-366115B61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20605"/>
            <a:ext cx="4292600" cy="44323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7C6A9BB-C4E6-7C17-01D9-DD4434B135BD}"/>
              </a:ext>
            </a:extLst>
          </p:cNvPr>
          <p:cNvSpPr txBox="1"/>
          <p:nvPr/>
        </p:nvSpPr>
        <p:spPr>
          <a:xfrm>
            <a:off x="1117600" y="5652905"/>
            <a:ext cx="1511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150" normalizeH="0" baseline="0" noProof="0" dirty="0">
                <a:ln>
                  <a:noFill/>
                </a:ln>
                <a:solidFill>
                  <a:srgbClr val="DDDDDD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Begay 2013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E05E1B-15A7-E13E-A128-72BA05D33073}"/>
              </a:ext>
            </a:extLst>
          </p:cNvPr>
          <p:cNvSpPr txBox="1"/>
          <p:nvPr/>
        </p:nvSpPr>
        <p:spPr>
          <a:xfrm>
            <a:off x="4584700" y="3662631"/>
            <a:ext cx="7340600" cy="1631216"/>
          </a:xfrm>
          <a:prstGeom prst="rect">
            <a:avLst/>
          </a:prstGeom>
          <a:solidFill>
            <a:srgbClr val="D8AB4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Blood quantum policy 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“drives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a wedge between the members of the Native community by using blood to privilege some, discredit others, and ultimately racialize Native societies in ways that are foreign to Native cultural traditions</a:t>
            </a:r>
            <a:r>
              <a:rPr kumimoji="0" lang="is-I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….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We must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move beyond histories that rely on blood”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 </a:t>
            </a:r>
            <a:endParaRPr kumimoji="0" lang="en-US" sz="2000" b="0" i="0" u="none" strike="noStrike" kern="0" cap="none" spc="1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2CBA91-FED4-44B1-76D8-CF0404A10120}"/>
              </a:ext>
            </a:extLst>
          </p:cNvPr>
          <p:cNvSpPr txBox="1"/>
          <p:nvPr/>
        </p:nvSpPr>
        <p:spPr>
          <a:xfrm>
            <a:off x="4584700" y="5549508"/>
            <a:ext cx="482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Mixed Blood Indians: Racial Construction in the Early South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Theda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Perdue (2005, x) </a:t>
            </a:r>
            <a:endParaRPr kumimoji="0" lang="en-US" sz="1600" b="0" i="0" u="none" strike="noStrike" kern="0" cap="none" spc="1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354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31F300-E1C8-2C9A-7A5A-7C822C479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Us…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4519581-D0F7-FFE1-3756-FBE44B9F0E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9384" y="2375586"/>
            <a:ext cx="5556136" cy="374819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Phillip Wilcox, PhD (NCSU)</a:t>
            </a:r>
          </a:p>
          <a:p>
            <a:r>
              <a:rPr lang="mi-NZ" sz="2000" dirty="0"/>
              <a:t>Associate Professor and </a:t>
            </a:r>
            <a:r>
              <a:rPr lang="en-NZ" sz="20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Kaiawhina</a:t>
            </a:r>
            <a:r>
              <a:rPr lang="en-NZ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Māori, </a:t>
            </a:r>
          </a:p>
          <a:p>
            <a:r>
              <a:rPr lang="en-NZ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Department of Mathematics and Statistics | </a:t>
            </a:r>
            <a:r>
              <a:rPr lang="en-NZ" sz="2000" i="1" dirty="0" err="1">
                <a:solidFill>
                  <a:srgbClr val="7F7F7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Te</a:t>
            </a:r>
            <a:r>
              <a:rPr lang="en-NZ" sz="2000" i="1" dirty="0">
                <a:solidFill>
                  <a:srgbClr val="7F7F7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Tari </a:t>
            </a:r>
            <a:r>
              <a:rPr lang="en-NZ" sz="2000" i="1" dirty="0" err="1">
                <a:solidFill>
                  <a:srgbClr val="7F7F7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Pāngarau</a:t>
            </a:r>
            <a:r>
              <a:rPr lang="en-NZ" sz="2000" i="1" dirty="0">
                <a:solidFill>
                  <a:srgbClr val="7F7F7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me </a:t>
            </a:r>
            <a:r>
              <a:rPr lang="en-NZ" sz="2000" i="1" dirty="0" err="1">
                <a:solidFill>
                  <a:srgbClr val="7F7F7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te</a:t>
            </a:r>
            <a:r>
              <a:rPr lang="en-NZ" sz="2000" i="1" dirty="0">
                <a:solidFill>
                  <a:srgbClr val="7F7F7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NZ" sz="2000" i="1" dirty="0" err="1">
                <a:solidFill>
                  <a:srgbClr val="7F7F7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Tatauraka</a:t>
            </a:r>
            <a:br>
              <a:rPr lang="en-NZ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NZ" sz="20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Kaikōkiri</a:t>
            </a:r>
            <a:r>
              <a:rPr lang="en-NZ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Māori, Genetics Teaching Programme</a:t>
            </a:r>
            <a:endParaRPr lang="en-NZ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NZ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Also: Affiliate Faculty, Bioethics Centre | </a:t>
            </a:r>
            <a:r>
              <a:rPr lang="en-NZ" sz="2000" i="1" dirty="0" err="1">
                <a:solidFill>
                  <a:srgbClr val="7F7F7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Te</a:t>
            </a:r>
            <a:r>
              <a:rPr lang="en-NZ" sz="2000" i="1" dirty="0">
                <a:solidFill>
                  <a:srgbClr val="7F7F7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NZ" sz="2000" i="1" dirty="0" err="1">
                <a:solidFill>
                  <a:srgbClr val="7F7F7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Pokapū</a:t>
            </a:r>
            <a:r>
              <a:rPr lang="en-NZ" sz="2000" i="1" dirty="0">
                <a:solidFill>
                  <a:srgbClr val="7F7F7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NZ" sz="2000" i="1" dirty="0" err="1">
                <a:solidFill>
                  <a:srgbClr val="7F7F7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Matatika</a:t>
            </a:r>
            <a:r>
              <a:rPr lang="en-NZ" sz="2000" i="1" dirty="0">
                <a:solidFill>
                  <a:srgbClr val="7F7F7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NZ" sz="2000" i="1" dirty="0" err="1">
                <a:solidFill>
                  <a:srgbClr val="7F7F7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Koiora</a:t>
            </a:r>
            <a:r>
              <a:rPr lang="en-NZ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r>
              <a:rPr lang="en-NZ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University of Otago | </a:t>
            </a:r>
            <a:r>
              <a:rPr lang="en-NZ" sz="2000" i="1" dirty="0" err="1">
                <a:solidFill>
                  <a:srgbClr val="7F7F7F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Te</a:t>
            </a:r>
            <a:r>
              <a:rPr lang="en-NZ" sz="2000" i="1" dirty="0">
                <a:solidFill>
                  <a:srgbClr val="7F7F7F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Whare Wānanga o </a:t>
            </a:r>
            <a:r>
              <a:rPr lang="en-NZ" sz="2000" i="1" dirty="0" err="1">
                <a:solidFill>
                  <a:srgbClr val="7F7F7F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Otāgo</a:t>
            </a:r>
            <a:r>
              <a:rPr lang="en-NZ" sz="2000" dirty="0"/>
              <a:t> </a:t>
            </a:r>
          </a:p>
          <a:p>
            <a:r>
              <a:rPr lang="mi-NZ" sz="2000" b="1" i="1" dirty="0"/>
              <a:t>Tribal Affiliations: Ngāti Rakaipaaka, Ngāti Kahungunu ki Wairoa, Rongomaiwahine</a:t>
            </a:r>
            <a:endParaRPr lang="en-US" sz="2000" b="1" i="1" dirty="0"/>
          </a:p>
          <a:p>
            <a:endParaRPr lang="en-US" dirty="0"/>
          </a:p>
        </p:txBody>
      </p:sp>
      <p:pic>
        <p:nvPicPr>
          <p:cNvPr id="10" name="Content Placeholder 9" descr="Picture of Drs. Krystal Tsosie and Phillip Wilcox meeting together in 2023 for SING-Aotearoa">
            <a:extLst>
              <a:ext uri="{FF2B5EF4-FFF2-40B4-BE49-F238E27FC236}">
                <a16:creationId xmlns:a16="http://schemas.microsoft.com/office/drawing/2014/main" id="{C44DD3A5-0D8C-8D74-5919-DD91F7268AD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43675" y="2763044"/>
            <a:ext cx="4584700" cy="2463800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18D36AC-7F19-DE07-3F10-44AA1F868861}"/>
              </a:ext>
            </a:extLst>
          </p:cNvPr>
          <p:cNvSpPr txBox="1"/>
          <p:nvPr/>
        </p:nvSpPr>
        <p:spPr>
          <a:xfrm>
            <a:off x="6126480" y="5377912"/>
            <a:ext cx="5556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SING-Aotearoa 2023 Hamilton, Aotearoa New Zealand</a:t>
            </a:r>
          </a:p>
        </p:txBody>
      </p:sp>
    </p:spTree>
    <p:extLst>
      <p:ext uri="{BB962C8B-B14F-4D97-AF65-F5344CB8AC3E}">
        <p14:creationId xmlns:p14="http://schemas.microsoft.com/office/powerpoint/2010/main" val="223834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323947" y="0"/>
            <a:ext cx="11712882" cy="1143000"/>
          </a:xfrm>
        </p:spPr>
        <p:txBody>
          <a:bodyPr anchor="ctr">
            <a:noAutofit/>
          </a:bodyPr>
          <a:lstStyle/>
          <a:p>
            <a:pPr eaLnBrk="1" hangingPunct="1"/>
            <a:r>
              <a:rPr lang="en-NZ" altLang="x-none" sz="3600" b="1" dirty="0">
                <a:cs typeface="Arial" panose="020B0604020202020204" pitchFamily="34" charset="0"/>
              </a:rPr>
              <a:t>Some of my Māori-related professional activities</a:t>
            </a:r>
          </a:p>
        </p:txBody>
      </p:sp>
      <p:sp>
        <p:nvSpPr>
          <p:cNvPr id="23556" name="Picture 2"/>
          <p:cNvSpPr>
            <a:spLocks noChangeAspect="1" noChangeArrowheads="1"/>
          </p:cNvSpPr>
          <p:nvPr/>
        </p:nvSpPr>
        <p:spPr bwMode="auto">
          <a:xfrm>
            <a:off x="8112125" y="5564189"/>
            <a:ext cx="2178050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x-none" altLang="x-none" sz="180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DFD78BC-F66C-4C60-856D-FC5FDA9B1435}"/>
              </a:ext>
            </a:extLst>
          </p:cNvPr>
          <p:cNvCxnSpPr/>
          <p:nvPr/>
        </p:nvCxnSpPr>
        <p:spPr>
          <a:xfrm flipV="1">
            <a:off x="966217" y="943495"/>
            <a:ext cx="10410902" cy="335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47" y="3742000"/>
            <a:ext cx="559872" cy="1034396"/>
          </a:xfrm>
          <a:prstGeom prst="rect">
            <a:avLst/>
          </a:prstGeom>
        </p:spPr>
      </p:pic>
      <p:sp>
        <p:nvSpPr>
          <p:cNvPr id="23554" name="Content Placeholder 3"/>
          <p:cNvSpPr>
            <a:spLocks noGrp="1"/>
          </p:cNvSpPr>
          <p:nvPr>
            <p:ph sz="half" idx="1"/>
          </p:nvPr>
        </p:nvSpPr>
        <p:spPr>
          <a:xfrm>
            <a:off x="901399" y="1143000"/>
            <a:ext cx="5270269" cy="5335501"/>
          </a:xfrm>
        </p:spPr>
        <p:txBody>
          <a:bodyPr>
            <a:normAutofit fontScale="85000" lnSpcReduction="10000"/>
          </a:bodyPr>
          <a:lstStyle/>
          <a:p>
            <a:pPr eaLnBrk="1" hangingPunct="1"/>
            <a:r>
              <a:rPr lang="en-NZ" altLang="x-none" sz="2100" b="1" dirty="0">
                <a:cs typeface="Arial" panose="020B0604020202020204" pitchFamily="34" charset="0"/>
              </a:rPr>
              <a:t>Involved in Māori-specific conversations/research regarding genetic technologies  since 2001:</a:t>
            </a:r>
          </a:p>
          <a:p>
            <a:pPr lvl="1"/>
            <a:r>
              <a:rPr lang="en-NZ" altLang="x-none" sz="1700" dirty="0">
                <a:cs typeface="Arial" panose="020B0604020202020204" pitchFamily="34" charset="0"/>
              </a:rPr>
              <a:t>Established </a:t>
            </a:r>
            <a:r>
              <a:rPr lang="en-NZ" altLang="x-none" sz="1700" dirty="0" err="1">
                <a:cs typeface="Arial" panose="020B0604020202020204" pitchFamily="34" charset="0"/>
              </a:rPr>
              <a:t>Te</a:t>
            </a:r>
            <a:r>
              <a:rPr lang="en-NZ" altLang="x-none" sz="1700" dirty="0">
                <a:cs typeface="Arial" panose="020B0604020202020204" pitchFamily="34" charset="0"/>
              </a:rPr>
              <a:t> </a:t>
            </a:r>
            <a:r>
              <a:rPr lang="en-NZ" altLang="x-none" sz="1700" dirty="0" err="1">
                <a:cs typeface="Arial" panose="020B0604020202020204" pitchFamily="34" charset="0"/>
              </a:rPr>
              <a:t>Arot</a:t>
            </a:r>
            <a:r>
              <a:rPr lang="en-NZ" altLang="x-none" sz="1700" dirty="0" err="1">
                <a:ea typeface="Arial" charset="0"/>
                <a:cs typeface="Arial" panose="020B0604020202020204" pitchFamily="34" charset="0"/>
              </a:rPr>
              <a:t>ū</a:t>
            </a:r>
            <a:r>
              <a:rPr lang="en-NZ" altLang="x-none" sz="1700" dirty="0" err="1">
                <a:cs typeface="Arial" panose="020B0604020202020204" pitchFamily="34" charset="0"/>
              </a:rPr>
              <a:t>ruki</a:t>
            </a:r>
            <a:r>
              <a:rPr lang="en-NZ" altLang="x-none" sz="1700" dirty="0">
                <a:cs typeface="Arial" panose="020B0604020202020204" pitchFamily="34" charset="0"/>
              </a:rPr>
              <a:t> and co-developed TA Process (JRSNZ 2008)</a:t>
            </a:r>
          </a:p>
          <a:p>
            <a:pPr lvl="1"/>
            <a:r>
              <a:rPr lang="en-NZ" altLang="x-none" sz="1700" dirty="0">
                <a:cs typeface="Arial" panose="020B0604020202020204" pitchFamily="34" charset="0"/>
              </a:rPr>
              <a:t>Otago University ‘Full Circle Theme’</a:t>
            </a:r>
          </a:p>
          <a:p>
            <a:pPr lvl="1"/>
            <a:r>
              <a:rPr lang="en-NZ" altLang="x-none" sz="1700" dirty="0">
                <a:cs typeface="Arial" panose="020B0604020202020204" pitchFamily="34" charset="0"/>
              </a:rPr>
              <a:t>University of Waikato ‘</a:t>
            </a:r>
            <a:r>
              <a:rPr lang="en-NZ" altLang="x-none" sz="1700" dirty="0" err="1">
                <a:cs typeface="Arial" panose="020B0604020202020204" pitchFamily="34" charset="0"/>
              </a:rPr>
              <a:t>Te</a:t>
            </a:r>
            <a:r>
              <a:rPr lang="en-NZ" altLang="x-none" sz="1700" dirty="0">
                <a:cs typeface="Arial" panose="020B0604020202020204" pitchFamily="34" charset="0"/>
              </a:rPr>
              <a:t> Mata Ira’ &amp; ‘</a:t>
            </a:r>
            <a:r>
              <a:rPr lang="en-NZ" altLang="x-none" sz="1700" dirty="0" err="1">
                <a:cs typeface="Arial" panose="020B0604020202020204" pitchFamily="34" charset="0"/>
              </a:rPr>
              <a:t>Te</a:t>
            </a:r>
            <a:r>
              <a:rPr lang="en-NZ" altLang="x-none" sz="1700" dirty="0">
                <a:cs typeface="Arial" panose="020B0604020202020204" pitchFamily="34" charset="0"/>
              </a:rPr>
              <a:t> </a:t>
            </a:r>
            <a:r>
              <a:rPr lang="en-NZ" altLang="x-none" sz="1700" dirty="0" err="1">
                <a:cs typeface="Arial" panose="020B0604020202020204" pitchFamily="34" charset="0"/>
              </a:rPr>
              <a:t>Hau</a:t>
            </a:r>
            <a:r>
              <a:rPr lang="en-NZ" altLang="x-none" sz="1700" dirty="0">
                <a:cs typeface="Arial" panose="020B0604020202020204" pitchFamily="34" charset="0"/>
              </a:rPr>
              <a:t> </a:t>
            </a:r>
            <a:r>
              <a:rPr lang="en-NZ" altLang="x-none" sz="1700" dirty="0" err="1">
                <a:cs typeface="Arial" panose="020B0604020202020204" pitchFamily="34" charset="0"/>
              </a:rPr>
              <a:t>Mihi</a:t>
            </a:r>
            <a:r>
              <a:rPr lang="en-NZ" altLang="x-none" sz="1700" dirty="0">
                <a:cs typeface="Arial" panose="020B0604020202020204" pitchFamily="34" charset="0"/>
              </a:rPr>
              <a:t> Ata’ projects</a:t>
            </a:r>
          </a:p>
          <a:p>
            <a:pPr lvl="1"/>
            <a:r>
              <a:rPr lang="en-NZ" altLang="x-none" sz="1700" dirty="0">
                <a:cs typeface="Arial" panose="020B0604020202020204" pitchFamily="34" charset="0"/>
              </a:rPr>
              <a:t>Various consultation with Māori communities </a:t>
            </a:r>
          </a:p>
          <a:p>
            <a:r>
              <a:rPr lang="en-NZ" altLang="x-none" sz="2100" b="1" dirty="0">
                <a:cs typeface="Arial" panose="020B0604020202020204" pitchFamily="34" charset="0"/>
              </a:rPr>
              <a:t>Māori advisory roles </a:t>
            </a:r>
          </a:p>
          <a:p>
            <a:pPr lvl="1"/>
            <a:r>
              <a:rPr lang="en-NZ" altLang="x-none" sz="1700" dirty="0">
                <a:cs typeface="Arial" panose="020B0604020202020204" pitchFamily="34" charset="0"/>
              </a:rPr>
              <a:t>Scion (GE pine, kauri transcriptomics) </a:t>
            </a:r>
          </a:p>
          <a:p>
            <a:pPr lvl="1"/>
            <a:r>
              <a:rPr lang="en-NZ" altLang="x-none" sz="1700" dirty="0">
                <a:cs typeface="Arial" panose="020B0604020202020204" pitchFamily="34" charset="0"/>
              </a:rPr>
              <a:t>Royal Society of NZ Gene Editing expert panel </a:t>
            </a:r>
          </a:p>
          <a:p>
            <a:pPr lvl="1"/>
            <a:r>
              <a:rPr lang="en-NZ" altLang="x-none" sz="1700" dirty="0">
                <a:cs typeface="Arial" panose="020B0604020202020204" pitchFamily="34" charset="0"/>
              </a:rPr>
              <a:t>Reviewer for </a:t>
            </a:r>
            <a:r>
              <a:rPr lang="en-NZ" altLang="x-none" sz="1700" dirty="0" err="1">
                <a:cs typeface="Arial" panose="020B0604020202020204" pitchFamily="34" charset="0"/>
              </a:rPr>
              <a:t>Te</a:t>
            </a:r>
            <a:r>
              <a:rPr lang="en-NZ" altLang="x-none" sz="1700" dirty="0">
                <a:cs typeface="Arial" panose="020B0604020202020204" pitchFamily="34" charset="0"/>
              </a:rPr>
              <a:t> </a:t>
            </a:r>
            <a:r>
              <a:rPr lang="en-NZ" altLang="x-none" sz="1700" dirty="0" err="1">
                <a:cs typeface="Arial" panose="020B0604020202020204" pitchFamily="34" charset="0"/>
              </a:rPr>
              <a:t>Tipu</a:t>
            </a:r>
            <a:r>
              <a:rPr lang="en-NZ" altLang="x-none" sz="1700" dirty="0">
                <a:cs typeface="Arial" panose="020B0604020202020204" pitchFamily="34" charset="0"/>
              </a:rPr>
              <a:t> o </a:t>
            </a:r>
            <a:r>
              <a:rPr lang="en-NZ" altLang="x-none" sz="1700" dirty="0" err="1">
                <a:cs typeface="Arial" panose="020B0604020202020204" pitchFamily="34" charset="0"/>
              </a:rPr>
              <a:t>te</a:t>
            </a:r>
            <a:r>
              <a:rPr lang="en-NZ" altLang="x-none" sz="1700" dirty="0">
                <a:cs typeface="Arial" panose="020B0604020202020204" pitchFamily="34" charset="0"/>
              </a:rPr>
              <a:t> </a:t>
            </a:r>
            <a:r>
              <a:rPr lang="en-NZ" altLang="x-none" sz="1700" dirty="0" err="1">
                <a:cs typeface="Arial" panose="020B0604020202020204" pitchFamily="34" charset="0"/>
              </a:rPr>
              <a:t>Wānanga</a:t>
            </a:r>
            <a:endParaRPr lang="en-NZ" altLang="x-none" sz="1700" dirty="0">
              <a:cs typeface="Arial" panose="020B0604020202020204" pitchFamily="34" charset="0"/>
            </a:endParaRPr>
          </a:p>
          <a:p>
            <a:pPr eaLnBrk="1" hangingPunct="1"/>
            <a:r>
              <a:rPr lang="en-NZ" altLang="x-none" sz="2100" b="1" dirty="0">
                <a:cs typeface="Arial" panose="020B0604020202020204" pitchFamily="34" charset="0"/>
              </a:rPr>
              <a:t>Māori-specific education initiatives </a:t>
            </a:r>
          </a:p>
          <a:p>
            <a:pPr lvl="1"/>
            <a:r>
              <a:rPr lang="en-NZ" altLang="x-none" sz="1700" dirty="0">
                <a:cs typeface="Arial" panose="020B0604020202020204" pitchFamily="34" charset="0"/>
              </a:rPr>
              <a:t>Genetics modules in Science Wānanga for 11-14 year old Māori high school students</a:t>
            </a:r>
          </a:p>
          <a:p>
            <a:pPr lvl="1"/>
            <a:r>
              <a:rPr lang="en-NZ" altLang="x-none" sz="1700" dirty="0">
                <a:cs typeface="Arial" panose="020B0604020202020204" pitchFamily="34" charset="0"/>
              </a:rPr>
              <a:t>Summer Internship of Indigenous Peoples in Genomics (SING-</a:t>
            </a:r>
            <a:r>
              <a:rPr lang="en-NZ" altLang="x-none" sz="1700" dirty="0" err="1">
                <a:cs typeface="Arial" panose="020B0604020202020204" pitchFamily="34" charset="0"/>
              </a:rPr>
              <a:t>Aotearoa</a:t>
            </a:r>
            <a:r>
              <a:rPr lang="en-NZ" altLang="x-none" sz="1700" dirty="0">
                <a:cs typeface="Arial" panose="020B0604020202020204" pitchFamily="34" charset="0"/>
              </a:rPr>
              <a:t>)</a:t>
            </a:r>
          </a:p>
          <a:p>
            <a:pPr lvl="1"/>
            <a:r>
              <a:rPr lang="en-NZ" altLang="x-none" sz="1700" dirty="0">
                <a:cs typeface="Arial" panose="020B0604020202020204" pitchFamily="34" charset="0"/>
              </a:rPr>
              <a:t>Trained/</a:t>
            </a:r>
            <a:r>
              <a:rPr lang="en-NZ" altLang="x-none" sz="1700" dirty="0" err="1">
                <a:cs typeface="Arial" panose="020B0604020202020204" pitchFamily="34" charset="0"/>
              </a:rPr>
              <a:t>ing</a:t>
            </a:r>
            <a:r>
              <a:rPr lang="en-NZ" altLang="x-none" sz="1700" dirty="0">
                <a:cs typeface="Arial" panose="020B0604020202020204" pitchFamily="34" charset="0"/>
              </a:rPr>
              <a:t> 8 Māori graduate students in genetics</a:t>
            </a:r>
          </a:p>
          <a:p>
            <a:pPr lvl="1"/>
            <a:r>
              <a:rPr lang="en-NZ" altLang="x-none" sz="1700" dirty="0" err="1">
                <a:cs typeface="Arial" panose="020B0604020202020204" pitchFamily="34" charset="0"/>
              </a:rPr>
              <a:t>Kaikōkiri</a:t>
            </a:r>
            <a:r>
              <a:rPr lang="en-NZ" altLang="x-none" sz="1700" dirty="0">
                <a:cs typeface="Arial" panose="020B0604020202020204" pitchFamily="34" charset="0"/>
              </a:rPr>
              <a:t> Māori – specific role at </a:t>
            </a:r>
            <a:r>
              <a:rPr lang="en-NZ" altLang="x-none" sz="1700" dirty="0" err="1">
                <a:cs typeface="Arial" panose="020B0604020202020204" pitchFamily="34" charset="0"/>
              </a:rPr>
              <a:t>UoO</a:t>
            </a:r>
            <a:r>
              <a:rPr lang="en-NZ" altLang="x-none" sz="1700" dirty="0">
                <a:cs typeface="Arial" panose="020B0604020202020204" pitchFamily="34" charset="0"/>
              </a:rPr>
              <a:t> for oversighting Māori content in genetics degree</a:t>
            </a:r>
          </a:p>
          <a:p>
            <a:pPr eaLnBrk="1" hangingPunct="1"/>
            <a:endParaRPr lang="en-US" altLang="x-none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55" name="Content Placeholder 4"/>
          <p:cNvSpPr>
            <a:spLocks noGrp="1"/>
          </p:cNvSpPr>
          <p:nvPr>
            <p:ph sz="half" idx="2"/>
          </p:nvPr>
        </p:nvSpPr>
        <p:spPr>
          <a:xfrm>
            <a:off x="6451828" y="1143000"/>
            <a:ext cx="5253644" cy="5518381"/>
          </a:xfrm>
        </p:spPr>
        <p:txBody>
          <a:bodyPr>
            <a:normAutofit fontScale="85000" lnSpcReduction="10000"/>
          </a:bodyPr>
          <a:lstStyle/>
          <a:p>
            <a:pPr eaLnBrk="1" hangingPunct="1"/>
            <a:r>
              <a:rPr lang="en-NZ" altLang="x-none" sz="2100" b="1" dirty="0">
                <a:cs typeface="Arial" panose="020B0604020202020204" pitchFamily="34" charset="0"/>
              </a:rPr>
              <a:t>Scientific Research</a:t>
            </a:r>
          </a:p>
          <a:p>
            <a:pPr lvl="1"/>
            <a:r>
              <a:rPr lang="en-NZ" altLang="x-none" sz="1800" dirty="0">
                <a:cs typeface="Arial" panose="020B0604020202020204" pitchFamily="34" charset="0"/>
              </a:rPr>
              <a:t>24 years forestry + 10 years medical genetics research </a:t>
            </a:r>
          </a:p>
          <a:p>
            <a:pPr lvl="1"/>
            <a:r>
              <a:rPr lang="en-NZ" altLang="x-none" sz="1800" dirty="0">
                <a:cs typeface="Arial" panose="020B0604020202020204" pitchFamily="34" charset="0"/>
              </a:rPr>
              <a:t>Science Leader, Virtual Institute of Statistical Genetics (</a:t>
            </a:r>
            <a:r>
              <a:rPr lang="en-NZ" altLang="x-none" sz="1800" dirty="0" err="1">
                <a:cs typeface="Arial" panose="020B0604020202020204" pitchFamily="34" charset="0"/>
              </a:rPr>
              <a:t>visg.co.nz</a:t>
            </a:r>
            <a:r>
              <a:rPr lang="en-NZ" altLang="x-none" sz="1800" dirty="0">
                <a:cs typeface="Arial" panose="020B0604020202020204" pitchFamily="34" charset="0"/>
              </a:rPr>
              <a:t>) </a:t>
            </a:r>
          </a:p>
          <a:p>
            <a:pPr lvl="1"/>
            <a:r>
              <a:rPr lang="en-NZ" altLang="x-none" sz="1800" dirty="0">
                <a:cs typeface="Arial" panose="020B0604020202020204" pitchFamily="34" charset="0"/>
              </a:rPr>
              <a:t>GA-funded Aotearoa </a:t>
            </a:r>
            <a:r>
              <a:rPr lang="en-NZ" altLang="x-none" sz="1800" dirty="0" err="1">
                <a:cs typeface="Arial" panose="020B0604020202020204" pitchFamily="34" charset="0"/>
              </a:rPr>
              <a:t>Variome</a:t>
            </a:r>
            <a:r>
              <a:rPr lang="en-NZ" altLang="x-none" sz="1800" dirty="0">
                <a:cs typeface="Arial" panose="020B0604020202020204" pitchFamily="34" charset="0"/>
              </a:rPr>
              <a:t> project co-lead*</a:t>
            </a:r>
          </a:p>
          <a:p>
            <a:pPr lvl="1"/>
            <a:r>
              <a:rPr lang="en-US" altLang="x-none" sz="1800" dirty="0">
                <a:cs typeface="Arial" panose="020B0604020202020204" pitchFamily="34" charset="0"/>
              </a:rPr>
              <a:t>Co-led Māori components in successful NZ$35M Genomics </a:t>
            </a:r>
            <a:r>
              <a:rPr lang="en-US" altLang="x-none" sz="1800" dirty="0" err="1">
                <a:cs typeface="Arial" panose="020B0604020202020204" pitchFamily="34" charset="0"/>
              </a:rPr>
              <a:t>Aotearoa</a:t>
            </a:r>
            <a:r>
              <a:rPr lang="en-US" altLang="x-none" sz="1800" dirty="0">
                <a:cs typeface="Arial" panose="020B0604020202020204" pitchFamily="34" charset="0"/>
              </a:rPr>
              <a:t> Proposal</a:t>
            </a:r>
            <a:endParaRPr lang="en-NZ" altLang="x-none" sz="1700" dirty="0">
              <a:cs typeface="Arial" panose="020B0604020202020204" pitchFamily="34" charset="0"/>
            </a:endParaRPr>
          </a:p>
          <a:p>
            <a:pPr eaLnBrk="1" hangingPunct="1"/>
            <a:r>
              <a:rPr lang="en-NZ" altLang="x-none" sz="2100" b="1" dirty="0">
                <a:cs typeface="Arial" panose="020B0604020202020204" pitchFamily="34" charset="0"/>
              </a:rPr>
              <a:t>Iwi (= tribal) roles</a:t>
            </a:r>
          </a:p>
          <a:p>
            <a:pPr lvl="1"/>
            <a:r>
              <a:rPr lang="en-NZ" altLang="x-none" sz="1700" dirty="0">
                <a:cs typeface="Arial" panose="020B0604020202020204" pitchFamily="34" charset="0"/>
              </a:rPr>
              <a:t>Previously mandated representative for </a:t>
            </a:r>
            <a:r>
              <a:rPr lang="en-NZ" altLang="x-none" sz="1700" dirty="0" err="1">
                <a:cs typeface="Arial" panose="020B0604020202020204" pitchFamily="34" charset="0"/>
              </a:rPr>
              <a:t>Ngāti</a:t>
            </a:r>
            <a:r>
              <a:rPr lang="en-NZ" altLang="x-none" sz="1700" dirty="0">
                <a:cs typeface="Arial" panose="020B0604020202020204" pitchFamily="34" charset="0"/>
              </a:rPr>
              <a:t> </a:t>
            </a:r>
            <a:r>
              <a:rPr lang="en-NZ" altLang="x-none" sz="1700" dirty="0" err="1">
                <a:cs typeface="Arial" panose="020B0604020202020204" pitchFamily="34" charset="0"/>
              </a:rPr>
              <a:t>Rakaipaaka</a:t>
            </a:r>
            <a:endParaRPr lang="en-NZ" altLang="x-none" sz="1700" dirty="0">
              <a:cs typeface="Arial" panose="020B0604020202020204" pitchFamily="34" charset="0"/>
            </a:endParaRPr>
          </a:p>
          <a:p>
            <a:pPr lvl="1"/>
            <a:r>
              <a:rPr lang="en-NZ" altLang="x-none" sz="1700" dirty="0">
                <a:cs typeface="Arial" panose="020B0604020202020204" pitchFamily="34" charset="0"/>
              </a:rPr>
              <a:t>Advisor for various iwi initiatives e.g. </a:t>
            </a:r>
            <a:r>
              <a:rPr lang="en-NZ" altLang="x-none" sz="1700" dirty="0" err="1">
                <a:cs typeface="Arial" panose="020B0604020202020204" pitchFamily="34" charset="0"/>
              </a:rPr>
              <a:t>Ngāti</a:t>
            </a:r>
            <a:r>
              <a:rPr lang="en-NZ" altLang="x-none" sz="1700" dirty="0">
                <a:cs typeface="Arial" panose="020B0604020202020204" pitchFamily="34" charset="0"/>
              </a:rPr>
              <a:t> </a:t>
            </a:r>
            <a:r>
              <a:rPr lang="en-NZ" altLang="x-none" sz="1700" dirty="0" err="1">
                <a:cs typeface="Arial" panose="020B0604020202020204" pitchFamily="34" charset="0"/>
              </a:rPr>
              <a:t>Kohatu</a:t>
            </a:r>
            <a:endParaRPr lang="en-NZ" altLang="x-none" sz="1700" dirty="0">
              <a:cs typeface="Arial" panose="020B0604020202020204" pitchFamily="34" charset="0"/>
            </a:endParaRPr>
          </a:p>
          <a:p>
            <a:pPr lvl="1"/>
            <a:r>
              <a:rPr lang="en-NZ" altLang="x-none" sz="1700" dirty="0">
                <a:cs typeface="Arial" panose="020B0604020202020204" pitchFamily="34" charset="0"/>
              </a:rPr>
              <a:t>Science advisor for various proposals in Wairoa/</a:t>
            </a:r>
            <a:r>
              <a:rPr lang="en-NZ" altLang="x-none" sz="1700" dirty="0" err="1">
                <a:cs typeface="Arial" panose="020B0604020202020204" pitchFamily="34" charset="0"/>
              </a:rPr>
              <a:t>Mahia</a:t>
            </a:r>
            <a:r>
              <a:rPr lang="en-NZ" altLang="x-none" sz="1700" dirty="0">
                <a:cs typeface="Arial" panose="020B0604020202020204" pitchFamily="34" charset="0"/>
              </a:rPr>
              <a:t> area  </a:t>
            </a:r>
          </a:p>
          <a:p>
            <a:pPr eaLnBrk="1" hangingPunct="1"/>
            <a:r>
              <a:rPr lang="en-US" altLang="x-none" sz="2100" b="1" dirty="0">
                <a:cs typeface="Arial" panose="020B0604020202020204" pitchFamily="34" charset="0"/>
              </a:rPr>
              <a:t>University-specific activities</a:t>
            </a:r>
          </a:p>
          <a:p>
            <a:pPr lvl="1"/>
            <a:r>
              <a:rPr lang="en-US" altLang="x-none" sz="1700" dirty="0" err="1">
                <a:cs typeface="Arial" panose="020B0604020202020204" pitchFamily="34" charset="0"/>
              </a:rPr>
              <a:t>Maths</a:t>
            </a:r>
            <a:r>
              <a:rPr lang="en-US" altLang="x-none" sz="1700" dirty="0">
                <a:cs typeface="Arial" panose="020B0604020202020204" pitchFamily="34" charset="0"/>
              </a:rPr>
              <a:t> and Stats </a:t>
            </a:r>
            <a:r>
              <a:rPr lang="en-US" altLang="x-none" sz="1700" dirty="0" err="1">
                <a:cs typeface="Arial" panose="020B0604020202020204" pitchFamily="34" charset="0"/>
              </a:rPr>
              <a:t>Dept</a:t>
            </a:r>
            <a:r>
              <a:rPr lang="en-US" altLang="x-none" sz="1700" dirty="0">
                <a:cs typeface="Arial" panose="020B0604020202020204" pitchFamily="34" charset="0"/>
              </a:rPr>
              <a:t> </a:t>
            </a:r>
            <a:r>
              <a:rPr lang="en-US" altLang="x-none" sz="1700" dirty="0" err="1">
                <a:cs typeface="Arial" panose="020B0604020202020204" pitchFamily="34" charset="0"/>
              </a:rPr>
              <a:t>Kaiawhina</a:t>
            </a:r>
            <a:endParaRPr lang="en-US" altLang="x-none" sz="1700" dirty="0">
              <a:cs typeface="Arial" panose="020B0604020202020204" pitchFamily="34" charset="0"/>
            </a:endParaRPr>
          </a:p>
          <a:p>
            <a:pPr lvl="1"/>
            <a:r>
              <a:rPr lang="en-US" altLang="x-none" sz="1700" dirty="0" err="1">
                <a:cs typeface="Arial" panose="020B0604020202020204" pitchFamily="34" charset="0"/>
              </a:rPr>
              <a:t>Sci</a:t>
            </a:r>
            <a:r>
              <a:rPr lang="en-US" altLang="x-none" sz="1700" dirty="0">
                <a:cs typeface="Arial" panose="020B0604020202020204" pitchFamily="34" charset="0"/>
              </a:rPr>
              <a:t> </a:t>
            </a:r>
            <a:r>
              <a:rPr lang="en-US" altLang="x-none" sz="1700" dirty="0" err="1">
                <a:cs typeface="Arial" panose="020B0604020202020204" pitchFamily="34" charset="0"/>
              </a:rPr>
              <a:t>Div</a:t>
            </a:r>
            <a:r>
              <a:rPr lang="en-US" altLang="x-none" sz="1700" dirty="0">
                <a:cs typeface="Arial" panose="020B0604020202020204" pitchFamily="34" charset="0"/>
              </a:rPr>
              <a:t> Māori Leadership </a:t>
            </a:r>
            <a:r>
              <a:rPr lang="en-US" altLang="x-none" sz="1700" dirty="0" err="1">
                <a:cs typeface="Arial" panose="020B0604020202020204" pitchFamily="34" charset="0"/>
              </a:rPr>
              <a:t>roopu</a:t>
            </a:r>
            <a:endParaRPr lang="en-US" altLang="x-none" sz="1700" dirty="0">
              <a:cs typeface="Arial" panose="020B0604020202020204" pitchFamily="34" charset="0"/>
            </a:endParaRPr>
          </a:p>
          <a:p>
            <a:pPr lvl="1"/>
            <a:r>
              <a:rPr lang="en-US" altLang="x-none" sz="1700" dirty="0">
                <a:cs typeface="Arial" panose="020B0604020202020204" pitchFamily="34" charset="0"/>
              </a:rPr>
              <a:t>Overviewing &amp; teaching </a:t>
            </a:r>
            <a:r>
              <a:rPr lang="en-US" altLang="x-none" sz="1700" dirty="0" err="1">
                <a:cs typeface="Arial" panose="020B0604020202020204" pitchFamily="34" charset="0"/>
              </a:rPr>
              <a:t>UoO</a:t>
            </a:r>
            <a:r>
              <a:rPr lang="en-US" altLang="x-none" sz="1700" dirty="0">
                <a:cs typeface="Arial" panose="020B0604020202020204" pitchFamily="34" charset="0"/>
              </a:rPr>
              <a:t> Science </a:t>
            </a:r>
            <a:r>
              <a:rPr lang="en-US" altLang="x-none" sz="1700" dirty="0" err="1">
                <a:cs typeface="Arial" panose="020B0604020202020204" pitchFamily="34" charset="0"/>
              </a:rPr>
              <a:t>Wānanga</a:t>
            </a:r>
            <a:r>
              <a:rPr lang="en-US" altLang="x-none" sz="1700" dirty="0">
                <a:cs typeface="Arial" panose="020B0604020202020204" pitchFamily="34" charset="0"/>
              </a:rPr>
              <a:t> Māori outreach</a:t>
            </a:r>
          </a:p>
          <a:p>
            <a:pPr lvl="1"/>
            <a:r>
              <a:rPr lang="en-US" altLang="x-none" sz="1700" dirty="0">
                <a:cs typeface="Arial" panose="020B0604020202020204" pitchFamily="34" charset="0"/>
              </a:rPr>
              <a:t>Teaching Māori ethical frameworks and consultation requirements in 100-400-level  </a:t>
            </a:r>
            <a:r>
              <a:rPr lang="en-US" altLang="x-none" sz="1700" b="1" dirty="0">
                <a:cs typeface="Arial" panose="020B0604020202020204" pitchFamily="34" charset="0"/>
              </a:rPr>
              <a:t>science</a:t>
            </a:r>
            <a:r>
              <a:rPr lang="en-US" altLang="x-none" sz="1700" dirty="0">
                <a:cs typeface="Arial" panose="020B0604020202020204" pitchFamily="34" charset="0"/>
              </a:rPr>
              <a:t> courses</a:t>
            </a:r>
          </a:p>
          <a:p>
            <a:pPr eaLnBrk="1" hangingPunct="1"/>
            <a:endParaRPr lang="en-US" altLang="x-none" sz="2100" dirty="0"/>
          </a:p>
        </p:txBody>
      </p:sp>
    </p:spTree>
    <p:extLst>
      <p:ext uri="{BB962C8B-B14F-4D97-AF65-F5344CB8AC3E}">
        <p14:creationId xmlns:p14="http://schemas.microsoft.com/office/powerpoint/2010/main" val="10939033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trospectVTI">
  <a:themeElements>
    <a:clrScheme name="">
      <a:dk1>
        <a:srgbClr val="000000"/>
      </a:dk1>
      <a:lt1>
        <a:srgbClr val="FFFFFF"/>
      </a:lt1>
      <a:dk2>
        <a:srgbClr val="243441"/>
      </a:dk2>
      <a:lt2>
        <a:srgbClr val="E4E8E2"/>
      </a:lt2>
      <a:accent1>
        <a:srgbClr val="A43BD5"/>
      </a:accent1>
      <a:accent2>
        <a:srgbClr val="6945CB"/>
      </a:accent2>
      <a:accent3>
        <a:srgbClr val="3B52D5"/>
      </a:accent3>
      <a:accent4>
        <a:srgbClr val="2980C3"/>
      </a:accent4>
      <a:accent5>
        <a:srgbClr val="32B4B6"/>
      </a:accent5>
      <a:accent6>
        <a:srgbClr val="27B97F"/>
      </a:accent6>
      <a:hlink>
        <a:srgbClr val="368EA2"/>
      </a:hlink>
      <a:folHlink>
        <a:srgbClr val="7F7F7F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RetrospectVTI">
  <a:themeElements>
    <a:clrScheme name="">
      <a:dk1>
        <a:srgbClr val="000000"/>
      </a:dk1>
      <a:lt1>
        <a:srgbClr val="FFFFFF"/>
      </a:lt1>
      <a:dk2>
        <a:srgbClr val="243441"/>
      </a:dk2>
      <a:lt2>
        <a:srgbClr val="E4E8E2"/>
      </a:lt2>
      <a:accent1>
        <a:srgbClr val="A43BD5"/>
      </a:accent1>
      <a:accent2>
        <a:srgbClr val="6945CB"/>
      </a:accent2>
      <a:accent3>
        <a:srgbClr val="3B52D5"/>
      </a:accent3>
      <a:accent4>
        <a:srgbClr val="2980C3"/>
      </a:accent4>
      <a:accent5>
        <a:srgbClr val="32B4B6"/>
      </a:accent5>
      <a:accent6>
        <a:srgbClr val="27B97F"/>
      </a:accent6>
      <a:hlink>
        <a:srgbClr val="368EA2"/>
      </a:hlink>
      <a:folHlink>
        <a:srgbClr val="7F7F7F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5.xml><?xml version="1.0" encoding="utf-8"?>
<a:theme xmlns:a="http://schemas.openxmlformats.org/drawingml/2006/main" name="1_RetrospectVTI">
  <a:themeElements>
    <a:clrScheme name="">
      <a:dk1>
        <a:srgbClr val="000000"/>
      </a:dk1>
      <a:lt1>
        <a:srgbClr val="FFFFFF"/>
      </a:lt1>
      <a:dk2>
        <a:srgbClr val="243441"/>
      </a:dk2>
      <a:lt2>
        <a:srgbClr val="E4E8E2"/>
      </a:lt2>
      <a:accent1>
        <a:srgbClr val="A43BD5"/>
      </a:accent1>
      <a:accent2>
        <a:srgbClr val="6945CB"/>
      </a:accent2>
      <a:accent3>
        <a:srgbClr val="3B52D5"/>
      </a:accent3>
      <a:accent4>
        <a:srgbClr val="2980C3"/>
      </a:accent4>
      <a:accent5>
        <a:srgbClr val="32B4B6"/>
      </a:accent5>
      <a:accent6>
        <a:srgbClr val="27B97F"/>
      </a:accent6>
      <a:hlink>
        <a:srgbClr val="368EA2"/>
      </a:hlink>
      <a:folHlink>
        <a:srgbClr val="7F7F7F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6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2874</Words>
  <Application>Microsoft Office PowerPoint</Application>
  <PresentationFormat>Widescreen</PresentationFormat>
  <Paragraphs>365</Paragraphs>
  <Slides>40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40</vt:i4>
      </vt:variant>
    </vt:vector>
  </HeadingPairs>
  <TitlesOfParts>
    <vt:vector size="60" baseType="lpstr">
      <vt:lpstr>Arial</vt:lpstr>
      <vt:lpstr>Arial</vt:lpstr>
      <vt:lpstr>Assistant</vt:lpstr>
      <vt:lpstr>Assistant SemiBold</vt:lpstr>
      <vt:lpstr>Bookman Old Style</vt:lpstr>
      <vt:lpstr>Calibri</vt:lpstr>
      <vt:lpstr>Calibri Light</vt:lpstr>
      <vt:lpstr>Franklin Gothic Book</vt:lpstr>
      <vt:lpstr>ITC Avant Garde Std Cn</vt:lpstr>
      <vt:lpstr>Merriweather Sans</vt:lpstr>
      <vt:lpstr>Poppins</vt:lpstr>
      <vt:lpstr>Tahoma</vt:lpstr>
      <vt:lpstr>Times New Roman</vt:lpstr>
      <vt:lpstr>Wingdings</vt:lpstr>
      <vt:lpstr>Office Theme</vt:lpstr>
      <vt:lpstr>RetrospectVTI</vt:lpstr>
      <vt:lpstr>Office Theme</vt:lpstr>
      <vt:lpstr>2_RetrospectVTI</vt:lpstr>
      <vt:lpstr>1_RetrospectVTI</vt:lpstr>
      <vt:lpstr>1_Office Theme</vt:lpstr>
      <vt:lpstr>PowerPoint Presentation</vt:lpstr>
      <vt:lpstr>Indigenizing Genomics and Advancing Indigenous Data Sovereignty</vt:lpstr>
      <vt:lpstr>About Us…</vt:lpstr>
      <vt:lpstr>PowerPoint Presentation</vt:lpstr>
      <vt:lpstr>PowerPoint Presentation</vt:lpstr>
      <vt:lpstr>PowerPoint Presentation</vt:lpstr>
      <vt:lpstr>PowerPoint Presentation</vt:lpstr>
      <vt:lpstr>About Us…</vt:lpstr>
      <vt:lpstr>Some of my Māori-related professional activities</vt:lpstr>
      <vt:lpstr>Māori – background and context</vt:lpstr>
      <vt:lpstr>Outline</vt:lpstr>
      <vt:lpstr>PowerPoint Presentation</vt:lpstr>
      <vt:lpstr>The Over-Dichotomization of Knowledge Systems is Related to Power Imbalances</vt:lpstr>
      <vt:lpstr>Changing the framework… starts with placing modern genetics within Indigenous practices</vt:lpstr>
      <vt:lpstr>Some Key Māori Concepts of Genetic Inheritance</vt:lpstr>
      <vt:lpstr>i. Tribal Naming Conventions…</vt:lpstr>
      <vt:lpstr>Whakapapa</vt:lpstr>
      <vt:lpstr>Two Māori co-led projects – aim to deliver health benefits for Māori from Genomic Data</vt:lpstr>
      <vt:lpstr>Using Mātauranga Māori in modern genetics research</vt:lpstr>
      <vt:lpstr>Traditional Ancestral Knowledge of Whakapapa (Genealogy) Enables the Variome Project</vt:lpstr>
      <vt:lpstr>PowerPoint Presentation</vt:lpstr>
      <vt:lpstr>Building Trust… Aotearoa Variome and Rakeiora</vt:lpstr>
      <vt:lpstr>Variome Project Leadership and Governance</vt:lpstr>
      <vt:lpstr>Enhancing Accountability </vt:lpstr>
      <vt:lpstr>Improving Equity</vt:lpstr>
      <vt:lpstr>PowerPoint Presentation</vt:lpstr>
      <vt:lpstr>PowerPoint Presentation</vt:lpstr>
      <vt:lpstr>PowerPoint Presentation</vt:lpstr>
      <vt:lpstr>Guiding Principles  for Data Governance and Stewardship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Alami-Nassif, Dounya</dc:creator>
  <cp:lastModifiedBy>Alami-Nassif, Dounya</cp:lastModifiedBy>
  <cp:revision>4</cp:revision>
  <dcterms:created xsi:type="dcterms:W3CDTF">2023-02-10T13:31:27Z</dcterms:created>
  <dcterms:modified xsi:type="dcterms:W3CDTF">2023-02-13T20:27:38Z</dcterms:modified>
</cp:coreProperties>
</file>