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300" r:id="rId2"/>
    <p:sldId id="257" r:id="rId3"/>
    <p:sldId id="300" r:id="rId4"/>
    <p:sldId id="4298" r:id="rId5"/>
    <p:sldId id="4299" r:id="rId6"/>
    <p:sldId id="4313" r:id="rId7"/>
    <p:sldId id="279" r:id="rId8"/>
    <p:sldId id="4301" r:id="rId9"/>
    <p:sldId id="268" r:id="rId10"/>
    <p:sldId id="258" r:id="rId11"/>
    <p:sldId id="269" r:id="rId12"/>
    <p:sldId id="4303" r:id="rId13"/>
    <p:sldId id="4314" r:id="rId14"/>
    <p:sldId id="278" r:id="rId15"/>
    <p:sldId id="4311" r:id="rId16"/>
    <p:sldId id="4307" r:id="rId17"/>
    <p:sldId id="276" r:id="rId18"/>
    <p:sldId id="275" r:id="rId19"/>
    <p:sldId id="271" r:id="rId20"/>
    <p:sldId id="277" r:id="rId21"/>
    <p:sldId id="273" r:id="rId22"/>
    <p:sldId id="4320" r:id="rId23"/>
    <p:sldId id="4319" r:id="rId24"/>
    <p:sldId id="4305" r:id="rId25"/>
    <p:sldId id="4309" r:id="rId26"/>
    <p:sldId id="4306" r:id="rId27"/>
    <p:sldId id="4308" r:id="rId28"/>
    <p:sldId id="4304" r:id="rId29"/>
    <p:sldId id="4302" r:id="rId30"/>
    <p:sldId id="267" r:id="rId31"/>
    <p:sldId id="270" r:id="rId32"/>
    <p:sldId id="4316" r:id="rId33"/>
    <p:sldId id="4317" r:id="rId34"/>
    <p:sldId id="4310" r:id="rId35"/>
    <p:sldId id="43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886F"/>
    <a:srgbClr val="8C9DCF"/>
    <a:srgbClr val="C693A8"/>
    <a:srgbClr val="CC00CC"/>
    <a:srgbClr val="0407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6180B-2F7D-40CE-BDD1-26304D8C10C4}" v="9" dt="2023-10-03T16:13:40.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98" autoAdjust="0"/>
  </p:normalViewPr>
  <p:slideViewPr>
    <p:cSldViewPr snapToGrid="0">
      <p:cViewPr varScale="1">
        <p:scale>
          <a:sx n="114" d="100"/>
          <a:sy n="114"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2T20:35:07.6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54,'859'0,"-814"2,67 12,-49-5,40 5,125-1,841-14,-1035-1,54-10,-53 7,51-3,-42 6,51-10,-15 1,-52 7,0-1,29-11,-34 9,0 1,1 1,47-4,-63 9,4-1,0 1,0 1,0 0,15 3,-8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2T20:35:10.4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29,'4'-3,"0"0,0 0,0 1,1-1,-1 1,1 0,-1 0,1 1,0 0,-1-1,1 1,9 0,68 0,-53 1,117-1,273 4,-105 23,-214-15,83 3,-100-10,107 18,-109-11,117 3,-83-12,114-6,-130-7,57-3,-81 10,0-4,88-19,-158 26,68-8,-1 4,138 6,-73 2,-67-4,-23-1,1 3,0 1,67 13,-88-11,-1-1,45 0,-53-4,0 2,0-1,-1 2,1 0,0 2,-1 0,0 0,22 10,-5 4,-1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2T20:35:12.5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7,'60'0,"-1"2,1 3,82 18,-35-4,1-4,1-5,171-7,-85-1,135-5,-228-9,-60 5,60 0,-52 5,1-2,-1-2,81-21,-85 19,1 3,0 2,0 1,49 6,6-1,7-4,-49-2,-1 3,0 3,109 18,148 32,-306-52,21 2,0 1,0 1,49 17,-61-17,0 0,1-1,-1-1,36 1,-23-2,-30-2,1 0,0 1,0-1,0 0,-1 1,1 0,0 0,0-1,-1 2,1-1,-1 0,1 0,-1 1,0 0,1-1,-1 1,0 0,0 0,0 0,3 4,2 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2T20:35:14.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53,'1'-2,"-1"0,1-1,-1 1,1 0,0 0,0-1,0 1,0 0,1 0,-1 0,0 0,1 0,-1 1,1-1,0 0,0 1,0-1,-1 1,1-1,1 1,-1 0,0 0,0 0,0 0,0 1,1-1,-1 0,0 1,1 0,-1-1,3 1,15-3,0 1,35 2,-35 0,202-1,258 33,510 15,268-47,-1219 2,-1 2,0 2,72 21,-71-16,0-2,0-1,68 4,-60-8,-31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2T20:35:17.2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0,'763'0,"-572"13,-30-1,526-9,-354-5,-296 4,54 9,29 2,439-12,-267-3,-246 7,-30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2T20:35:19.0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1 186,'16'-1,"0"-1,29-6,10-2,63-3,73-6,-122 15,560-18,-505 21,-1-6,0-5,185-42,-254 43,0 2,92-3,111 13,-91 2,-118-3,39-1,149 18,-83-1,-29-5,-22-3,-73-7,0 1,0 1,0 2,0 1,40 13,-53-12,-10-6,0 1,0 1,-1-1,1 1,-1 0,1 0,-1 1,0-1,-1 1,9 9,41 39,-35-34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04:00:41.4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60,'121'-1,"137"3,-208 3,-1 2,79 22,15 3,-52-18,0-5,106-2,10 5,3 1,-100-12,130 17,-145-5,61 8,215 2,-328-23,-1-3,1-1,-1-3,0-1,78-26,-71 18,0 2,63-8,94-23,-153 33,0-1,-1-3,96-45,-146 60,1-1,0 1,0 0,-1 0,1 0,0 0,0 1,0-1,0 1,0 0,1-1,-1 1,0 1,0-1,6 2,-7-1,1 1,0 0,0 0,-1 0,1 0,-1 1,0-1,0 1,0-1,0 1,0 0,0 0,-1 0,3 6,0-2,0 0,0 0,1 0,10 10,10 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04:00:52.3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7795 179,'-17'-7,"0"2,0 0,0 1,-1 0,0 1,-25 0,6 0,-713-19,539 24,64-1,-738-26,555-8,-270-23,-1 44,191 50,-86 2,-1087-40,618-2,770-11,1-1,-22 15,189-1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04:00:55.1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5688 182,'-2'-3,"1"1,-1 0,1-1,-1 1,0 0,0 0,0 0,0 0,0 0,-1 1,1-1,0 1,-1-1,1 1,-1 0,0 0,-4-1,3 0,-25-9,0 1,-1 1,0 2,-52-6,-129-2,198 15,-1066-7,591 11,-1611-4,1786-14,-8 1,242 10,-112-20,115 12,-127-3,-131 15,301-1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54B27-EB83-4BFB-88D4-2D807C033A24}" type="datetimeFigureOut">
              <a:rPr lang="en-US" smtClean="0"/>
              <a:t>10/3/2023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6F8C2-4B50-4ECB-88B0-3A355395FA0F}" type="slidenum">
              <a:rPr lang="en-US" smtClean="0"/>
              <a:t>‹#›</a:t>
            </a:fld>
            <a:endParaRPr lang="en-US" dirty="0"/>
          </a:p>
        </p:txBody>
      </p:sp>
    </p:spTree>
    <p:extLst>
      <p:ext uri="{BB962C8B-B14F-4D97-AF65-F5344CB8AC3E}">
        <p14:creationId xmlns:p14="http://schemas.microsoft.com/office/powerpoint/2010/main" val="421956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rants.nih.gov/grants/guide/rfa-files/RFA-ES-23-006.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grants.nih.gov/grants/guide/notice-files/NOT-OD-22-026.html" TargetMode="External"/><Relationship Id="rId5" Type="http://schemas.openxmlformats.org/officeDocument/2006/relationships/hyperlink" Target="https://grants.nih.gov/grants/guide/pa-files/PA-20-195.html" TargetMode="External"/><Relationship Id="rId4" Type="http://schemas.openxmlformats.org/officeDocument/2006/relationships/hyperlink" Target="https://grants.nih.gov/grants/guide/pa-files/par-20-254.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porter.nih.gov/matchmak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grants.nih.gov/funding/searchguide/index.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enome.gov/elsi"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ELSI@nhgri.nih.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2</a:t>
            </a:fld>
            <a:endParaRPr lang="en-US" dirty="0"/>
          </a:p>
        </p:txBody>
      </p:sp>
    </p:spTree>
    <p:extLst>
      <p:ext uri="{BB962C8B-B14F-4D97-AF65-F5344CB8AC3E}">
        <p14:creationId xmlns:p14="http://schemas.microsoft.com/office/powerpoint/2010/main" val="100947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easy to wind  up looking at a Funding Opportunity  that is no longer active</a:t>
            </a:r>
          </a:p>
          <a:p>
            <a:endParaRPr lang="en-US" dirty="0"/>
          </a:p>
          <a:p>
            <a:r>
              <a:rPr lang="en-US" dirty="0"/>
              <a:t>To check scroll down to Key Dates and  look for the Expiration Date -  this old  ELSI opportunity is expired.</a:t>
            </a:r>
          </a:p>
          <a:p>
            <a:endParaRPr lang="en-US" dirty="0"/>
          </a:p>
          <a:p>
            <a:r>
              <a:rPr lang="en-US" dirty="0"/>
              <a:t>https://grants.nih.gov/grants/guide/pa-files/pa-17-444.html</a:t>
            </a:r>
          </a:p>
        </p:txBody>
      </p:sp>
      <p:sp>
        <p:nvSpPr>
          <p:cNvPr id="4" name="Slide Number Placeholder 3"/>
          <p:cNvSpPr>
            <a:spLocks noGrp="1"/>
          </p:cNvSpPr>
          <p:nvPr>
            <p:ph type="sldNum" sz="quarter" idx="5"/>
          </p:nvPr>
        </p:nvSpPr>
        <p:spPr/>
        <p:txBody>
          <a:bodyPr/>
          <a:lstStyle/>
          <a:p>
            <a:fld id="{BFB6F8C2-4B50-4ECB-88B0-3A355395FA0F}" type="slidenum">
              <a:rPr lang="en-US" smtClean="0"/>
              <a:t>18</a:t>
            </a:fld>
            <a:endParaRPr lang="en-US" dirty="0"/>
          </a:p>
        </p:txBody>
      </p:sp>
    </p:spTree>
    <p:extLst>
      <p:ext uri="{BB962C8B-B14F-4D97-AF65-F5344CB8AC3E}">
        <p14:creationId xmlns:p14="http://schemas.microsoft.com/office/powerpoint/2010/main" val="314292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19</a:t>
            </a:fld>
            <a:endParaRPr lang="en-US" dirty="0"/>
          </a:p>
        </p:txBody>
      </p:sp>
    </p:spTree>
    <p:extLst>
      <p:ext uri="{BB962C8B-B14F-4D97-AF65-F5344CB8AC3E}">
        <p14:creationId xmlns:p14="http://schemas.microsoft.com/office/powerpoint/2010/main" val="42024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announcements are now showing dates as a table – each </a:t>
            </a:r>
            <a:r>
              <a:rPr lang="en-US" b="1" dirty="0"/>
              <a:t>line</a:t>
            </a:r>
            <a:r>
              <a:rPr lang="en-US" dirty="0"/>
              <a:t> is  a “cycle  of  grant  submission,  review and   earliest  funding date for that cycle  about 10 months minimum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column shows the </a:t>
            </a:r>
            <a:r>
              <a:rPr lang="en-US" b="1" dirty="0"/>
              <a:t>due dates </a:t>
            </a:r>
            <a:r>
              <a:rPr lang="en-US" dirty="0"/>
              <a:t>for submission of NEW grant ideas</a:t>
            </a:r>
          </a:p>
          <a:p>
            <a:r>
              <a:rPr lang="en-US" dirty="0"/>
              <a:t>The second  column shows a different set of </a:t>
            </a:r>
            <a:r>
              <a:rPr lang="en-US" b="1" dirty="0"/>
              <a:t>due dates </a:t>
            </a:r>
            <a:r>
              <a:rPr lang="en-US" dirty="0"/>
              <a:t>for </a:t>
            </a:r>
            <a:r>
              <a:rPr lang="en-US" b="1" dirty="0"/>
              <a:t>Resubmission</a:t>
            </a:r>
            <a:r>
              <a:rPr lang="en-US" dirty="0"/>
              <a:t> your second go-round, responding to comments  from your first  review  if  it  didn’t go perfectly.  [Some don’t allow for any/all of these types, goods to check.]    </a:t>
            </a:r>
          </a:p>
          <a:p>
            <a:endParaRPr lang="en-US" dirty="0"/>
          </a:p>
          <a:p>
            <a:r>
              <a:rPr lang="en-US" dirty="0"/>
              <a:t>https://grants.nih.gov/grants/how-to-apply-application-guide/due-dates-and-submission-policies/due-dates.htm</a:t>
            </a:r>
          </a:p>
        </p:txBody>
      </p:sp>
      <p:sp>
        <p:nvSpPr>
          <p:cNvPr id="4" name="Slide Number Placeholder 3"/>
          <p:cNvSpPr>
            <a:spLocks noGrp="1"/>
          </p:cNvSpPr>
          <p:nvPr>
            <p:ph type="sldNum" sz="quarter" idx="5"/>
          </p:nvPr>
        </p:nvSpPr>
        <p:spPr/>
        <p:txBody>
          <a:bodyPr/>
          <a:lstStyle/>
          <a:p>
            <a:fld id="{BFB6F8C2-4B50-4ECB-88B0-3A355395FA0F}" type="slidenum">
              <a:rPr lang="en-US" smtClean="0"/>
              <a:t>20</a:t>
            </a:fld>
            <a:endParaRPr lang="en-US" dirty="0"/>
          </a:p>
        </p:txBody>
      </p:sp>
    </p:spTree>
    <p:extLst>
      <p:ext uri="{BB962C8B-B14F-4D97-AF65-F5344CB8AC3E}">
        <p14:creationId xmlns:p14="http://schemas.microsoft.com/office/powerpoint/2010/main" val="388479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factors! Consider:</a:t>
            </a:r>
          </a:p>
          <a:p>
            <a:pPr lvl="1"/>
            <a:r>
              <a:rPr lang="en-US" dirty="0"/>
              <a:t>How much time will you need to complete the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How big is your likely budget?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What’s your starting point  - do you need preliminary data?</a:t>
            </a:r>
          </a:p>
          <a:p>
            <a:pPr lvl="1"/>
            <a:r>
              <a:rPr lang="en-US" dirty="0"/>
              <a:t>How much experience do you have in leading projects/grants?</a:t>
            </a:r>
          </a:p>
          <a:p>
            <a:pPr lvl="1"/>
            <a:endParaRPr lang="en-US" dirty="0"/>
          </a:p>
          <a:p>
            <a:pPr lvl="1"/>
            <a:r>
              <a:rPr lang="en-US" dirty="0"/>
              <a:t>Check Part 2 Section 2,  Award Information</a:t>
            </a:r>
          </a:p>
          <a:p>
            <a:pPr lvl="1"/>
            <a:r>
              <a:rPr lang="en-US" dirty="0"/>
              <a:t>And always CTRL-F search for  “$” ;  “years”  don’t assume cost and time limits are always the same</a:t>
            </a:r>
          </a:p>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22</a:t>
            </a:fld>
            <a:endParaRPr lang="en-US" dirty="0"/>
          </a:p>
        </p:txBody>
      </p:sp>
    </p:spTree>
    <p:extLst>
      <p:ext uri="{BB962C8B-B14F-4D97-AF65-F5344CB8AC3E}">
        <p14:creationId xmlns:p14="http://schemas.microsoft.com/office/powerpoint/2010/main" val="363204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early researchers are </a:t>
            </a:r>
          </a:p>
          <a:p>
            <a:pPr lvl="1"/>
            <a:endParaRPr lang="en-US" dirty="0"/>
          </a:p>
          <a:p>
            <a:pPr lvl="1"/>
            <a:r>
              <a:rPr lang="en-US" dirty="0"/>
              <a:t>Check Part 2 Section 2,  Award Information</a:t>
            </a:r>
          </a:p>
          <a:p>
            <a:pPr lvl="1"/>
            <a:r>
              <a:rPr lang="en-US" dirty="0"/>
              <a:t>And always CTRL-F search for  “$” ;  “years”  don’t assume cost and time limits are always the same</a:t>
            </a:r>
          </a:p>
          <a:p>
            <a:pPr lvl="1"/>
            <a:endParaRPr lang="en-US" dirty="0"/>
          </a:p>
          <a:p>
            <a:pPr lvl="1"/>
            <a:r>
              <a:rPr lang="en-US" dirty="0"/>
              <a:t>ASK</a:t>
            </a:r>
          </a:p>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23</a:t>
            </a:fld>
            <a:endParaRPr lang="en-US" dirty="0"/>
          </a:p>
        </p:txBody>
      </p:sp>
    </p:spTree>
    <p:extLst>
      <p:ext uri="{BB962C8B-B14F-4D97-AF65-F5344CB8AC3E}">
        <p14:creationId xmlns:p14="http://schemas.microsoft.com/office/powerpoint/2010/main" val="3827680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if the shoe fits on timing, budget and scope, but you aren’t sure about scientific fit that you might reach out to a program officer  to see if a topic you have in mind  is  “In Scope”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Bahnschrift Condensed" panose="020B0502040204020203" pitchFamily="34" charset="0"/>
              </a:rPr>
              <a:t>Which Institutes are participating?</a:t>
            </a:r>
          </a:p>
          <a:p>
            <a:r>
              <a:rPr lang="en-US" dirty="0">
                <a:latin typeface="Bahnschrift Condensed" panose="020B0502040204020203" pitchFamily="34" charset="0"/>
              </a:rPr>
              <a:t>Especially important to check on if you are focused on a disease/phenotype</a:t>
            </a:r>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24</a:t>
            </a:fld>
            <a:endParaRPr lang="en-US" dirty="0"/>
          </a:p>
        </p:txBody>
      </p:sp>
    </p:spTree>
    <p:extLst>
      <p:ext uri="{BB962C8B-B14F-4D97-AF65-F5344CB8AC3E}">
        <p14:creationId xmlns:p14="http://schemas.microsoft.com/office/powerpoint/2010/main" val="3843565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want to carefully read  what we’ve written about our interests. </a:t>
            </a:r>
          </a:p>
          <a:p>
            <a:r>
              <a:rPr lang="en-US" dirty="0"/>
              <a:t>3 main places to check - just showing the Table of Contents </a:t>
            </a:r>
          </a:p>
          <a:p>
            <a:r>
              <a:rPr lang="en-US" dirty="0"/>
              <a:t>	The Funding Opportunity Purpose up top is a short focused blurb</a:t>
            </a:r>
          </a:p>
          <a:p>
            <a:r>
              <a:rPr lang="en-US" dirty="0"/>
              <a:t>	Most of the information is in Section 1 or Part 2, the NOFO Description; read this carefully more than one. Different sections, not everyone uses all of them, but look for Background, Objectives, themes, The research interests section where each Institute can get specific, any example of Questions or Outcomes</a:t>
            </a:r>
          </a:p>
          <a:p>
            <a:r>
              <a:rPr lang="en-US" dirty="0"/>
              <a:t>And What will make the grant Responsive or not </a:t>
            </a:r>
          </a:p>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25</a:t>
            </a:fld>
            <a:endParaRPr lang="en-US" dirty="0"/>
          </a:p>
        </p:txBody>
      </p:sp>
    </p:spTree>
    <p:extLst>
      <p:ext uri="{BB962C8B-B14F-4D97-AF65-F5344CB8AC3E}">
        <p14:creationId xmlns:p14="http://schemas.microsoft.com/office/powerpoint/2010/main" val="478648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https://grants.nih.gov/grants/guide/parent_announcements.htm</a:t>
            </a:r>
          </a:p>
        </p:txBody>
      </p:sp>
      <p:sp>
        <p:nvSpPr>
          <p:cNvPr id="4" name="Slide Number Placeholder 3"/>
          <p:cNvSpPr>
            <a:spLocks noGrp="1"/>
          </p:cNvSpPr>
          <p:nvPr>
            <p:ph type="sldNum" sz="quarter" idx="5"/>
          </p:nvPr>
        </p:nvSpPr>
        <p:spPr/>
        <p:txBody>
          <a:bodyPr/>
          <a:lstStyle/>
          <a:p>
            <a:fld id="{BFB6F8C2-4B50-4ECB-88B0-3A355395FA0F}" type="slidenum">
              <a:rPr lang="en-US" smtClean="0"/>
              <a:t>26</a:t>
            </a:fld>
            <a:endParaRPr lang="en-US" dirty="0"/>
          </a:p>
        </p:txBody>
      </p:sp>
    </p:spTree>
    <p:extLst>
      <p:ext uri="{BB962C8B-B14F-4D97-AF65-F5344CB8AC3E}">
        <p14:creationId xmlns:p14="http://schemas.microsoft.com/office/powerpoint/2010/main" val="2604802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https://grants.nih.gov/grants/guide/parent_announcements.htm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NIH Reporter, Matchmaker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NIH Reporter and Matchmaker  Video   https://www.youtube.com/watch?v=azTrSIrEYUM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27</a:t>
            </a:fld>
            <a:endParaRPr lang="en-US" dirty="0"/>
          </a:p>
        </p:txBody>
      </p:sp>
    </p:spTree>
    <p:extLst>
      <p:ext uri="{BB962C8B-B14F-4D97-AF65-F5344CB8AC3E}">
        <p14:creationId xmlns:p14="http://schemas.microsoft.com/office/powerpoint/2010/main" val="228917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29</a:t>
            </a:fld>
            <a:endParaRPr lang="en-US" dirty="0"/>
          </a:p>
        </p:txBody>
      </p:sp>
    </p:spTree>
    <p:extLst>
      <p:ext uri="{BB962C8B-B14F-4D97-AF65-F5344CB8AC3E}">
        <p14:creationId xmlns:p14="http://schemas.microsoft.com/office/powerpoint/2010/main" val="325547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8BAFF-ADEB-4744-BC7F-43E9D31D4077}" type="slidenum">
              <a:rPr lang="en-US" smtClean="0"/>
              <a:t>3</a:t>
            </a:fld>
            <a:endParaRPr lang="en-US" dirty="0"/>
          </a:p>
        </p:txBody>
      </p:sp>
    </p:spTree>
    <p:extLst>
      <p:ext uri="{BB962C8B-B14F-4D97-AF65-F5344CB8AC3E}">
        <p14:creationId xmlns:p14="http://schemas.microsoft.com/office/powerpoint/2010/main" val="485439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https://www.era.nih.gov/need-help eRA Commons</a:t>
            </a:r>
          </a:p>
          <a:p>
            <a:r>
              <a:rPr lang="en-US" b="1" dirty="0"/>
              <a:t>Toll-free:</a:t>
            </a:r>
            <a:r>
              <a:rPr lang="en-US" dirty="0"/>
              <a:t> 1-866-504-9552 (Press 1 for eRA Commons or ASSIST)</a:t>
            </a:r>
          </a:p>
        </p:txBody>
      </p:sp>
      <p:sp>
        <p:nvSpPr>
          <p:cNvPr id="4" name="Slide Number Placeholder 3"/>
          <p:cNvSpPr>
            <a:spLocks noGrp="1"/>
          </p:cNvSpPr>
          <p:nvPr>
            <p:ph type="sldNum" sz="quarter" idx="5"/>
          </p:nvPr>
        </p:nvSpPr>
        <p:spPr/>
        <p:txBody>
          <a:bodyPr/>
          <a:lstStyle/>
          <a:p>
            <a:fld id="{BFB6F8C2-4B50-4ECB-88B0-3A355395FA0F}" type="slidenum">
              <a:rPr lang="en-US" smtClean="0"/>
              <a:t>31</a:t>
            </a:fld>
            <a:endParaRPr lang="en-US" dirty="0"/>
          </a:p>
        </p:txBody>
      </p:sp>
    </p:spTree>
    <p:extLst>
      <p:ext uri="{BB962C8B-B14F-4D97-AF65-F5344CB8AC3E}">
        <p14:creationId xmlns:p14="http://schemas.microsoft.com/office/powerpoint/2010/main" val="281362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RFA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https://grants.nih.gov/grants/guide/rfa-files/RFA-ES-23-006.html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PA/PAR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https://grants.nih.gov/grants/guide/pa-files/par-20-254.html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https://grants.nih.gov/grants/guide/pa-files/PA-20-195.html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NOSI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https://grants.nih.gov/grants/guide/notice-files/NOT-OD-22-026.html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35</a:t>
            </a:fld>
            <a:endParaRPr lang="en-US" dirty="0"/>
          </a:p>
        </p:txBody>
      </p:sp>
    </p:spTree>
    <p:extLst>
      <p:ext uri="{BB962C8B-B14F-4D97-AF65-F5344CB8AC3E}">
        <p14:creationId xmlns:p14="http://schemas.microsoft.com/office/powerpoint/2010/main" val="32510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5</a:t>
            </a:fld>
            <a:endParaRPr lang="en-US" dirty="0"/>
          </a:p>
        </p:txBody>
      </p:sp>
    </p:spTree>
    <p:extLst>
      <p:ext uri="{BB962C8B-B14F-4D97-AF65-F5344CB8AC3E}">
        <p14:creationId xmlns:p14="http://schemas.microsoft.com/office/powerpoint/2010/main" val="339599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Guide  is  updated daily , where all announcements are officially published….complete, filterable searchable, imperfect, </a:t>
            </a:r>
          </a:p>
          <a:p>
            <a:r>
              <a:rPr lang="en-US" dirty="0"/>
              <a:t>Weekly NIH Guide Subscription https://list.nih.gov/cgi-bin/wa.exe?SUBED1=NIHTOC-L&amp;A=1 </a:t>
            </a:r>
          </a:p>
          <a:p>
            <a:endParaRPr lang="en-US" sz="1200" dirty="0">
              <a:hlinkClick r:id="rId3"/>
            </a:endParaRPr>
          </a:p>
          <a:p>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NIH Guide:   </a:t>
            </a:r>
            <a:r>
              <a:rPr lang="en-US" sz="1200" dirty="0">
                <a:solidFill>
                  <a:srgbClr val="000000"/>
                </a:solidFill>
                <a:hlinkClick r:id="rId4"/>
              </a:rPr>
              <a:t>https://grants.nih.gov/funding/searchguide/index.html#/</a:t>
            </a:r>
            <a:r>
              <a:rPr lang="en-US" sz="1200" dirty="0">
                <a:solidFill>
                  <a:srgbClr val="000000"/>
                </a:solidFill>
              </a:rPr>
              <a:t> </a:t>
            </a:r>
          </a:p>
          <a:p>
            <a:endParaRPr lang="en-US" sz="1200" dirty="0">
              <a:hlinkClick r:id="rId3"/>
            </a:endParaRPr>
          </a:p>
          <a:p>
            <a:r>
              <a:rPr lang="en-US" sz="1200" dirty="0">
                <a:hlinkClick r:id="rId3"/>
              </a:rPr>
              <a:t>NIH Reporter &amp; Matchmaker:</a:t>
            </a:r>
          </a:p>
          <a:p>
            <a:r>
              <a:rPr lang="en-US" sz="1200" dirty="0">
                <a:hlinkClick r:id="rId3"/>
              </a:rPr>
              <a:t>https://reporter.nih.gov/matchmaker</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Reporter &amp; Matchmaker Tutorial Video  https://www.youtube.com/watch?v=azTrSIrEYUM </a:t>
            </a:r>
            <a:r>
              <a:rPr lang="en-US" b="1" dirty="0"/>
              <a:t>Using RePORT to Understand Who and What NIH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7</a:t>
            </a:fld>
            <a:endParaRPr lang="en-US" dirty="0"/>
          </a:p>
        </p:txBody>
      </p:sp>
    </p:spTree>
    <p:extLst>
      <p:ext uri="{BB962C8B-B14F-4D97-AF65-F5344CB8AC3E}">
        <p14:creationId xmlns:p14="http://schemas.microsoft.com/office/powerpoint/2010/main" val="316056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10</a:t>
            </a:fld>
            <a:endParaRPr lang="en-US" dirty="0"/>
          </a:p>
        </p:txBody>
      </p:sp>
    </p:spTree>
    <p:extLst>
      <p:ext uri="{BB962C8B-B14F-4D97-AF65-F5344CB8AC3E}">
        <p14:creationId xmlns:p14="http://schemas.microsoft.com/office/powerpoint/2010/main" val="10857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easy answers that have been curated for ELSI investigators, Particularly </a:t>
            </a:r>
          </a:p>
          <a:p>
            <a:endParaRPr lang="en-US" dirty="0"/>
          </a:p>
          <a:p>
            <a:r>
              <a:rPr lang="en-US" dirty="0"/>
              <a:t>ELSI Hub https://elsihub.org/funding</a:t>
            </a:r>
          </a:p>
          <a:p>
            <a:r>
              <a:rPr lang="en-US" sz="1200" dirty="0"/>
              <a:t>ELSI webpage: </a:t>
            </a:r>
            <a:r>
              <a:rPr lang="en-US" sz="1200" dirty="0">
                <a:solidFill>
                  <a:srgbClr val="000000"/>
                </a:solidFill>
                <a:hlinkClick r:id="rId3"/>
              </a:rPr>
              <a:t>https://genome.gov/elsi </a:t>
            </a: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ELSI listserv (email: </a:t>
            </a:r>
            <a:r>
              <a:rPr lang="en-US" sz="1200" dirty="0">
                <a:solidFill>
                  <a:srgbClr val="464646"/>
                </a:solidFill>
                <a:hlinkClick r:id="rId4"/>
              </a:rPr>
              <a:t>ELSI@nhgri.nih.gov</a:t>
            </a:r>
            <a:r>
              <a:rPr lang="en-US" sz="1200" dirty="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NHGRI Funding for Research Training webpage https://www.genome.gov/careers-training/NHGRI-Funding-Opportunities-Training-Career-Development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11</a:t>
            </a:fld>
            <a:endParaRPr lang="en-US" dirty="0"/>
          </a:p>
        </p:txBody>
      </p:sp>
    </p:spTree>
    <p:extLst>
      <p:ext uri="{BB962C8B-B14F-4D97-AF65-F5344CB8AC3E}">
        <p14:creationId xmlns:p14="http://schemas.microsoft.com/office/powerpoint/2010/main" val="147744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14</a:t>
            </a:fld>
            <a:endParaRPr lang="en-US" dirty="0"/>
          </a:p>
        </p:txBody>
      </p:sp>
    </p:spTree>
    <p:extLst>
      <p:ext uri="{BB962C8B-B14F-4D97-AF65-F5344CB8AC3E}">
        <p14:creationId xmlns:p14="http://schemas.microsoft.com/office/powerpoint/2010/main" val="426812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reason located between Part 1 and Part 2</a:t>
            </a:r>
          </a:p>
          <a:p>
            <a:r>
              <a:rPr lang="en-US" dirty="0"/>
              <a:t>Hyperlinked to sections</a:t>
            </a:r>
          </a:p>
          <a:p>
            <a:endParaRPr lang="en-US" dirty="0"/>
          </a:p>
          <a:p>
            <a:r>
              <a:rPr lang="en-US" dirty="0"/>
              <a:t>Part 1 </a:t>
            </a:r>
          </a:p>
          <a:p>
            <a:r>
              <a:rPr lang="en-US" dirty="0"/>
              <a:t>Part 2</a:t>
            </a:r>
          </a:p>
          <a:p>
            <a:r>
              <a:rPr lang="en-US" dirty="0"/>
              <a:t>  	</a:t>
            </a:r>
          </a:p>
        </p:txBody>
      </p:sp>
      <p:sp>
        <p:nvSpPr>
          <p:cNvPr id="4" name="Slide Number Placeholder 3"/>
          <p:cNvSpPr>
            <a:spLocks noGrp="1"/>
          </p:cNvSpPr>
          <p:nvPr>
            <p:ph type="sldNum" sz="quarter" idx="5"/>
          </p:nvPr>
        </p:nvSpPr>
        <p:spPr/>
        <p:txBody>
          <a:bodyPr/>
          <a:lstStyle/>
          <a:p>
            <a:fld id="{BFB6F8C2-4B50-4ECB-88B0-3A355395FA0F}" type="slidenum">
              <a:rPr lang="en-US" smtClean="0"/>
              <a:t>15</a:t>
            </a:fld>
            <a:endParaRPr lang="en-US" dirty="0"/>
          </a:p>
        </p:txBody>
      </p:sp>
    </p:spTree>
    <p:extLst>
      <p:ext uri="{BB962C8B-B14F-4D97-AF65-F5344CB8AC3E}">
        <p14:creationId xmlns:p14="http://schemas.microsoft.com/office/powerpoint/2010/main" val="424609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F8C2-4B50-4ECB-88B0-3A355395FA0F}" type="slidenum">
              <a:rPr lang="en-US" smtClean="0"/>
              <a:t>16</a:t>
            </a:fld>
            <a:endParaRPr lang="en-US" dirty="0"/>
          </a:p>
        </p:txBody>
      </p:sp>
    </p:spTree>
    <p:extLst>
      <p:ext uri="{BB962C8B-B14F-4D97-AF65-F5344CB8AC3E}">
        <p14:creationId xmlns:p14="http://schemas.microsoft.com/office/powerpoint/2010/main" val="91470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D257-CF48-C43C-2770-9654DB3C0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45E172-A387-94C4-4645-272BD9B60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3BEB89-BE8E-AC0C-B4DD-6DBC575B34D7}"/>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5" name="Footer Placeholder 4">
            <a:extLst>
              <a:ext uri="{FF2B5EF4-FFF2-40B4-BE49-F238E27FC236}">
                <a16:creationId xmlns:a16="http://schemas.microsoft.com/office/drawing/2014/main" id="{F5A62DD6-364F-11D6-677D-E67707B250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15E5D1-BE24-D79F-2878-25C9C9D8663E}"/>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239353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0BBA-D77C-B1A8-8C39-28170C1CC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AF02F-26DE-AEE0-61AD-C480649F93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F6DDE-C782-D324-C9B6-2E1C1DFF0543}"/>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5" name="Footer Placeholder 4">
            <a:extLst>
              <a:ext uri="{FF2B5EF4-FFF2-40B4-BE49-F238E27FC236}">
                <a16:creationId xmlns:a16="http://schemas.microsoft.com/office/drawing/2014/main" id="{F2D8CC88-2DA7-6663-251E-4C73CBC69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79E54B-BAEF-54FD-AFDA-10DD38798653}"/>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145490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882BC-5C0C-3654-D5A5-8071D6B9EC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19531-EAB8-0C01-9445-9DE32997E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554D3-8C34-5CD2-68BA-AAC56DED0096}"/>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5" name="Footer Placeholder 4">
            <a:extLst>
              <a:ext uri="{FF2B5EF4-FFF2-40B4-BE49-F238E27FC236}">
                <a16:creationId xmlns:a16="http://schemas.microsoft.com/office/drawing/2014/main" id="{587C8E4C-F65F-7D59-D5A4-59B89FD4A9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EAAFD8-433C-863A-F2B8-C023C07F6A20}"/>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124370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5AA9-0E0D-7729-0260-6FF3231C8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1B06C-0033-4F67-8AF9-29BCC0D5C7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106F8-00B9-3578-87C6-5D7B1ABA7269}"/>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5" name="Footer Placeholder 4">
            <a:extLst>
              <a:ext uri="{FF2B5EF4-FFF2-40B4-BE49-F238E27FC236}">
                <a16:creationId xmlns:a16="http://schemas.microsoft.com/office/drawing/2014/main" id="{243FDAFF-B3C7-C207-EB80-42D316C9F1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24D262-6758-84DE-D4A0-37D3E63D3542}"/>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366515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B1C-DAB7-9F11-4942-576B9F9E67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65B65-79F2-66CD-25FF-8AAC4D059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5AD0D-3542-5E7F-358D-4080E7A7D48A}"/>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5" name="Footer Placeholder 4">
            <a:extLst>
              <a:ext uri="{FF2B5EF4-FFF2-40B4-BE49-F238E27FC236}">
                <a16:creationId xmlns:a16="http://schemas.microsoft.com/office/drawing/2014/main" id="{4B8A53F0-7C6D-80D3-008E-FDDF7EC8B0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FCD2CA-4AF1-B627-994C-BEFD6BF17B97}"/>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63636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A524-7C14-935A-B250-0280C4928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FDAC4-10A3-7E59-64AE-B7F6710E14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968AB9-136B-9720-D336-82AE610BC3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25B2BA-3051-1440-3FB8-00DF4DFAD35E}"/>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6" name="Footer Placeholder 5">
            <a:extLst>
              <a:ext uri="{FF2B5EF4-FFF2-40B4-BE49-F238E27FC236}">
                <a16:creationId xmlns:a16="http://schemas.microsoft.com/office/drawing/2014/main" id="{7518EA3B-8DB3-CB12-D2B4-0BBE13D042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B91E17-C010-0E48-EA1A-8A1F0B4BCE09}"/>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300766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FD90-C7BA-F3F5-CB18-B3BB3CBB2E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27025-A1C8-28CF-75AB-7C01331802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ABF40D-4CF0-3CB5-BC30-85D6BF352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471901-98A4-07CE-89AC-C866E0A60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6F91C-1BDC-52B2-39B2-3096AAA65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8773F-63BB-B088-D835-1D65CD5DED7C}"/>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8" name="Footer Placeholder 7">
            <a:extLst>
              <a:ext uri="{FF2B5EF4-FFF2-40B4-BE49-F238E27FC236}">
                <a16:creationId xmlns:a16="http://schemas.microsoft.com/office/drawing/2014/main" id="{1D03C909-1C24-7CD3-C54B-E900AFDC2F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4AF5D2-5256-030A-B2D7-07E0D922E203}"/>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107793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97B1-255C-3338-BEEB-2D3D8E639D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874673-4886-926A-EAB9-CDC71BD9D867}"/>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4" name="Footer Placeholder 3">
            <a:extLst>
              <a:ext uri="{FF2B5EF4-FFF2-40B4-BE49-F238E27FC236}">
                <a16:creationId xmlns:a16="http://schemas.microsoft.com/office/drawing/2014/main" id="{BE3569F1-8B39-2659-FC8A-DFEF440199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32A336-93F1-6C46-0F30-CAD6B66632C2}"/>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152613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F17C9-AF6D-1128-DF04-B7EA178BEF4B}"/>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3" name="Footer Placeholder 2">
            <a:extLst>
              <a:ext uri="{FF2B5EF4-FFF2-40B4-BE49-F238E27FC236}">
                <a16:creationId xmlns:a16="http://schemas.microsoft.com/office/drawing/2014/main" id="{11B4FC51-D3AA-654D-D14E-190B36F87B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F5B3E2-6392-83EA-6562-2909D5A4D17D}"/>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318942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0766-7BB0-DFB0-12F6-9614468E6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E3314-05C7-09FC-FB22-6FD05C23F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C3E5D-EF91-F56A-0CF5-C90835892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FAFE1-03A4-7997-BEE7-C481AD9E7848}"/>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6" name="Footer Placeholder 5">
            <a:extLst>
              <a:ext uri="{FF2B5EF4-FFF2-40B4-BE49-F238E27FC236}">
                <a16:creationId xmlns:a16="http://schemas.microsoft.com/office/drawing/2014/main" id="{6648C3F9-1479-FC5A-F375-14682A4A19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12953-CD24-C7C0-3022-CEA9185EF845}"/>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370147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8011-36F6-B368-BEE2-3B9CE39F6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F7551B-4CCD-5329-3ABB-A1446C259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2D79C5-CCDD-BF4F-88B4-EE143FC15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38BEE-4A43-5D88-53E6-9605119DAC14}"/>
              </a:ext>
            </a:extLst>
          </p:cNvPr>
          <p:cNvSpPr>
            <a:spLocks noGrp="1"/>
          </p:cNvSpPr>
          <p:nvPr>
            <p:ph type="dt" sz="half" idx="10"/>
          </p:nvPr>
        </p:nvSpPr>
        <p:spPr/>
        <p:txBody>
          <a:bodyPr/>
          <a:lstStyle/>
          <a:p>
            <a:fld id="{51185FB0-9654-40E0-B838-1C2FFADB2370}" type="datetimeFigureOut">
              <a:rPr lang="en-US" smtClean="0"/>
              <a:t>10/3/2023</a:t>
            </a:fld>
            <a:endParaRPr lang="en-US" dirty="0"/>
          </a:p>
        </p:txBody>
      </p:sp>
      <p:sp>
        <p:nvSpPr>
          <p:cNvPr id="6" name="Footer Placeholder 5">
            <a:extLst>
              <a:ext uri="{FF2B5EF4-FFF2-40B4-BE49-F238E27FC236}">
                <a16:creationId xmlns:a16="http://schemas.microsoft.com/office/drawing/2014/main" id="{14F0812B-C25C-3C90-6A6A-2BC438C1AD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DD0F68-A972-2C46-0249-A0FB69256ECE}"/>
              </a:ext>
            </a:extLst>
          </p:cNvPr>
          <p:cNvSpPr>
            <a:spLocks noGrp="1"/>
          </p:cNvSpPr>
          <p:nvPr>
            <p:ph type="sldNum" sz="quarter" idx="12"/>
          </p:nvPr>
        </p:nvSpPr>
        <p:spPr/>
        <p:txBody>
          <a:bodyPr/>
          <a:lstStyle/>
          <a:p>
            <a:fld id="{193ED277-6919-4038-B2AF-2203325A3613}" type="slidenum">
              <a:rPr lang="en-US" smtClean="0"/>
              <a:t>‹#›</a:t>
            </a:fld>
            <a:endParaRPr lang="en-US" dirty="0"/>
          </a:p>
        </p:txBody>
      </p:sp>
    </p:spTree>
    <p:extLst>
      <p:ext uri="{BB962C8B-B14F-4D97-AF65-F5344CB8AC3E}">
        <p14:creationId xmlns:p14="http://schemas.microsoft.com/office/powerpoint/2010/main" val="135160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5B310-2346-C54D-6AB9-F1133DEB7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CF184A-FABB-82FD-8C50-40D31497A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14CCF-E6DB-8E5C-D9C5-C28251C3B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85FB0-9654-40E0-B838-1C2FFADB2370}" type="datetimeFigureOut">
              <a:rPr lang="en-US" smtClean="0"/>
              <a:t>10/3/2023</a:t>
            </a:fld>
            <a:endParaRPr lang="en-US" dirty="0"/>
          </a:p>
        </p:txBody>
      </p:sp>
      <p:sp>
        <p:nvSpPr>
          <p:cNvPr id="5" name="Footer Placeholder 4">
            <a:extLst>
              <a:ext uri="{FF2B5EF4-FFF2-40B4-BE49-F238E27FC236}">
                <a16:creationId xmlns:a16="http://schemas.microsoft.com/office/drawing/2014/main" id="{132689C7-FFE6-630F-77B9-C07EA2F0A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5A0567-B0FE-7682-7E75-DA50FDB0E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ED277-6919-4038-B2AF-2203325A3613}" type="slidenum">
              <a:rPr lang="en-US" smtClean="0"/>
              <a:t>‹#›</a:t>
            </a:fld>
            <a:endParaRPr lang="en-US" dirty="0"/>
          </a:p>
        </p:txBody>
      </p:sp>
    </p:spTree>
    <p:extLst>
      <p:ext uri="{BB962C8B-B14F-4D97-AF65-F5344CB8AC3E}">
        <p14:creationId xmlns:p14="http://schemas.microsoft.com/office/powerpoint/2010/main" val="346254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ELSI@nhgri.nih.gov" TargetMode="External"/><Relationship Id="rId5" Type="http://schemas.openxmlformats.org/officeDocument/2006/relationships/hyperlink" Target="https://genome.gov/elsi" TargetMode="Externa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grants.nih.gov/grants/how-to-apply-application-guide/due-dates-and-submission-policies/due-dates.htm" TargetMode="Externa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40.png"/><Relationship Id="rId7" Type="http://schemas.openxmlformats.org/officeDocument/2006/relationships/image" Target="../media/image46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55.svg"/><Relationship Id="rId5" Type="http://schemas.openxmlformats.org/officeDocument/2006/relationships/image" Target="../media/image450.png"/><Relationship Id="rId10" Type="http://schemas.openxmlformats.org/officeDocument/2006/relationships/image" Target="../media/image54.png"/><Relationship Id="rId4" Type="http://schemas.openxmlformats.org/officeDocument/2006/relationships/customXml" Target="../ink/ink7.xml"/><Relationship Id="rId9" Type="http://schemas.openxmlformats.org/officeDocument/2006/relationships/image" Target="../media/image470.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guide/parent_announcements.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5.xml"/><Relationship Id="rId2" Type="http://schemas.openxmlformats.org/officeDocument/2006/relationships/notesSlide" Target="../notesSlides/notesSlide3.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0.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funding/searchguide/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eporter.nih.gov/matchmak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76710-D7FB-4AC4-4B2A-65CF46E309CC}"/>
              </a:ext>
            </a:extLst>
          </p:cNvPr>
          <p:cNvSpPr>
            <a:spLocks noGrp="1"/>
          </p:cNvSpPr>
          <p:nvPr>
            <p:ph type="ctrTitle"/>
          </p:nvPr>
        </p:nvSpPr>
        <p:spPr/>
        <p:txBody>
          <a:bodyPr>
            <a:normAutofit fontScale="90000"/>
          </a:bodyPr>
          <a:lstStyle/>
          <a:p>
            <a:r>
              <a:rPr lang="en-US" dirty="0">
                <a:latin typeface="Bahnschrift Condensed" panose="020B0502040204020203" pitchFamily="34" charset="0"/>
              </a:rPr>
              <a:t>CERA Traineehub:</a:t>
            </a:r>
            <a:br>
              <a:rPr lang="en-US" dirty="0">
                <a:latin typeface="Bahnschrift Condensed" panose="020B0502040204020203" pitchFamily="34" charset="0"/>
              </a:rPr>
            </a:br>
            <a:r>
              <a:rPr lang="en-US" dirty="0">
                <a:latin typeface="Bahnschrift Condensed" panose="020B0502040204020203" pitchFamily="34" charset="0"/>
              </a:rPr>
              <a:t>Finding and Making Sense of NIH Funding Opportunities </a:t>
            </a:r>
          </a:p>
        </p:txBody>
      </p:sp>
      <p:sp>
        <p:nvSpPr>
          <p:cNvPr id="5" name="Subtitle 4">
            <a:extLst>
              <a:ext uri="{FF2B5EF4-FFF2-40B4-BE49-F238E27FC236}">
                <a16:creationId xmlns:a16="http://schemas.microsoft.com/office/drawing/2014/main" id="{4BCB8E85-5C7A-BF20-0718-60116F811D17}"/>
              </a:ext>
            </a:extLst>
          </p:cNvPr>
          <p:cNvSpPr>
            <a:spLocks noGrp="1"/>
          </p:cNvSpPr>
          <p:nvPr>
            <p:ph type="subTitle" idx="1"/>
          </p:nvPr>
        </p:nvSpPr>
        <p:spPr>
          <a:xfrm>
            <a:off x="1524000" y="4234858"/>
            <a:ext cx="9144000" cy="1655762"/>
          </a:xfrm>
        </p:spPr>
        <p:txBody>
          <a:bodyPr/>
          <a:lstStyle/>
          <a:p>
            <a:r>
              <a:rPr lang="en-US" dirty="0">
                <a:latin typeface="Bahnschrift Condensed" panose="020B0502040204020203" pitchFamily="34" charset="0"/>
              </a:rPr>
              <a:t>Tuesday October 3, 2023</a:t>
            </a:r>
          </a:p>
          <a:p>
            <a:r>
              <a:rPr lang="en-US" dirty="0">
                <a:latin typeface="Bahnschrift Condensed" panose="020B0502040204020203" pitchFamily="34" charset="0"/>
              </a:rPr>
              <a:t>Dave Kaufman, Marsha Michie &amp; Maya Sabatello</a:t>
            </a:r>
          </a:p>
        </p:txBody>
      </p:sp>
    </p:spTree>
    <p:extLst>
      <p:ext uri="{BB962C8B-B14F-4D97-AF65-F5344CB8AC3E}">
        <p14:creationId xmlns:p14="http://schemas.microsoft.com/office/powerpoint/2010/main" val="361258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5005BD-9AF7-FCAC-92B4-35DDDF4439D7}"/>
              </a:ext>
            </a:extLst>
          </p:cNvPr>
          <p:cNvPicPr>
            <a:picLocks noChangeAspect="1"/>
          </p:cNvPicPr>
          <p:nvPr/>
        </p:nvPicPr>
        <p:blipFill>
          <a:blip r:embed="rId3"/>
          <a:stretch>
            <a:fillRect/>
          </a:stretch>
        </p:blipFill>
        <p:spPr>
          <a:xfrm>
            <a:off x="4086225" y="1318525"/>
            <a:ext cx="4442619" cy="4220950"/>
          </a:xfrm>
          <a:prstGeom prst="rect">
            <a:avLst/>
          </a:prstGeom>
        </p:spPr>
      </p:pic>
    </p:spTree>
    <p:extLst>
      <p:ext uri="{BB962C8B-B14F-4D97-AF65-F5344CB8AC3E}">
        <p14:creationId xmlns:p14="http://schemas.microsoft.com/office/powerpoint/2010/main" val="368177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FC64-6687-D3CF-2188-25CE03750741}"/>
              </a:ext>
            </a:extLst>
          </p:cNvPr>
          <p:cNvSpPr>
            <a:spLocks noGrp="1"/>
          </p:cNvSpPr>
          <p:nvPr>
            <p:ph type="title"/>
          </p:nvPr>
        </p:nvSpPr>
        <p:spPr>
          <a:xfrm>
            <a:off x="419100" y="307975"/>
            <a:ext cx="10515600" cy="1325563"/>
          </a:xfrm>
        </p:spPr>
        <p:txBody>
          <a:bodyPr/>
          <a:lstStyle/>
          <a:p>
            <a:r>
              <a:rPr lang="en-US" dirty="0">
                <a:latin typeface="Bahnschrift Condensed" panose="020B0502040204020203" pitchFamily="34" charset="0"/>
              </a:rPr>
              <a:t>Where do I find </a:t>
            </a:r>
            <a:r>
              <a:rPr lang="en-US" u="sng" dirty="0">
                <a:latin typeface="Bahnschrift Condensed" panose="020B0502040204020203" pitchFamily="34" charset="0"/>
              </a:rPr>
              <a:t>ELSI</a:t>
            </a:r>
            <a:r>
              <a:rPr lang="en-US" dirty="0">
                <a:latin typeface="Bahnschrift Condensed" panose="020B0502040204020203" pitchFamily="34" charset="0"/>
              </a:rPr>
              <a:t> Funding Opportunities? </a:t>
            </a:r>
          </a:p>
        </p:txBody>
      </p:sp>
      <p:pic>
        <p:nvPicPr>
          <p:cNvPr id="5" name="Content Placeholder 4">
            <a:extLst>
              <a:ext uri="{FF2B5EF4-FFF2-40B4-BE49-F238E27FC236}">
                <a16:creationId xmlns:a16="http://schemas.microsoft.com/office/drawing/2014/main" id="{B8820BC7-242F-96EB-35F0-921C41890D9B}"/>
              </a:ext>
            </a:extLst>
          </p:cNvPr>
          <p:cNvPicPr>
            <a:picLocks noGrp="1" noChangeAspect="1"/>
          </p:cNvPicPr>
          <p:nvPr>
            <p:ph idx="1"/>
          </p:nvPr>
        </p:nvPicPr>
        <p:blipFill rotWithShape="1">
          <a:blip r:embed="rId3"/>
          <a:srcRect l="18132" t="23656" r="35261" b="-4986"/>
          <a:stretch/>
        </p:blipFill>
        <p:spPr>
          <a:xfrm>
            <a:off x="3125164" y="1633538"/>
            <a:ext cx="4849793" cy="3020968"/>
          </a:xfrm>
        </p:spPr>
      </p:pic>
      <p:pic>
        <p:nvPicPr>
          <p:cNvPr id="7" name="Picture 6">
            <a:extLst>
              <a:ext uri="{FF2B5EF4-FFF2-40B4-BE49-F238E27FC236}">
                <a16:creationId xmlns:a16="http://schemas.microsoft.com/office/drawing/2014/main" id="{475AB13F-03BC-EE9D-0DB4-4E5E2440C2F3}"/>
              </a:ext>
            </a:extLst>
          </p:cNvPr>
          <p:cNvPicPr>
            <a:picLocks noChangeAspect="1"/>
          </p:cNvPicPr>
          <p:nvPr/>
        </p:nvPicPr>
        <p:blipFill>
          <a:blip r:embed="rId4"/>
          <a:stretch>
            <a:fillRect/>
          </a:stretch>
        </p:blipFill>
        <p:spPr>
          <a:xfrm>
            <a:off x="1032558" y="1633538"/>
            <a:ext cx="1818538" cy="1328514"/>
          </a:xfrm>
          <a:prstGeom prst="rect">
            <a:avLst/>
          </a:prstGeom>
        </p:spPr>
      </p:pic>
      <p:sp>
        <p:nvSpPr>
          <p:cNvPr id="8" name="Content Placeholder 1">
            <a:extLst>
              <a:ext uri="{FF2B5EF4-FFF2-40B4-BE49-F238E27FC236}">
                <a16:creationId xmlns:a16="http://schemas.microsoft.com/office/drawing/2014/main" id="{E21E328C-D229-1AF0-7032-60A776690E77}"/>
              </a:ext>
            </a:extLst>
          </p:cNvPr>
          <p:cNvSpPr txBox="1">
            <a:spLocks/>
          </p:cNvSpPr>
          <p:nvPr/>
        </p:nvSpPr>
        <p:spPr>
          <a:xfrm>
            <a:off x="419100" y="4874013"/>
            <a:ext cx="11039856" cy="5026121"/>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r>
              <a:rPr lang="en-US" sz="3200" dirty="0"/>
              <a:t>NHGRI ELSI webpage: </a:t>
            </a:r>
            <a:r>
              <a:rPr lang="en-US" sz="3200" dirty="0">
                <a:solidFill>
                  <a:srgbClr val="000000"/>
                </a:solidFill>
                <a:hlinkClick r:id="rId5"/>
              </a:rPr>
              <a:t>https://genome.gov/elsi </a:t>
            </a:r>
            <a:endParaRPr lang="en-US" sz="3200" dirty="0"/>
          </a:p>
          <a:p>
            <a:r>
              <a:rPr lang="en-US" sz="3200" dirty="0"/>
              <a:t>Join the ELSI listserv (email: </a:t>
            </a:r>
            <a:r>
              <a:rPr lang="en-US" sz="3200" dirty="0">
                <a:solidFill>
                  <a:srgbClr val="464646"/>
                </a:solidFill>
                <a:hlinkClick r:id="rId6"/>
              </a:rPr>
              <a:t>ELSI@nhgri.nih.gov</a:t>
            </a:r>
            <a:r>
              <a:rPr lang="en-US" sz="3200" dirty="0">
                <a:solidFill>
                  <a:srgbClr val="000000"/>
                </a:solidFill>
              </a:rPr>
              <a:t>)</a:t>
            </a:r>
          </a:p>
          <a:p>
            <a:r>
              <a:rPr lang="en-US" sz="3200" dirty="0"/>
              <a:t>NHGRI Funding for Research Training webpage</a:t>
            </a:r>
          </a:p>
          <a:p>
            <a:pPr marL="0" indent="0">
              <a:buFont typeface="Arial"/>
              <a:buNone/>
            </a:pPr>
            <a:endParaRPr lang="en-US" sz="3200" dirty="0"/>
          </a:p>
        </p:txBody>
      </p:sp>
    </p:spTree>
    <p:extLst>
      <p:ext uri="{BB962C8B-B14F-4D97-AF65-F5344CB8AC3E}">
        <p14:creationId xmlns:p14="http://schemas.microsoft.com/office/powerpoint/2010/main" val="255161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5A339D-6F23-52CE-123F-EF88078687BD}"/>
              </a:ext>
            </a:extLst>
          </p:cNvPr>
          <p:cNvSpPr>
            <a:spLocks noGrp="1"/>
          </p:cNvSpPr>
          <p:nvPr>
            <p:ph type="title"/>
          </p:nvPr>
        </p:nvSpPr>
        <p:spPr>
          <a:xfrm>
            <a:off x="1466361" y="1620960"/>
            <a:ext cx="10515600" cy="1325563"/>
          </a:xfrm>
        </p:spPr>
        <p:txBody>
          <a:bodyPr/>
          <a:lstStyle/>
          <a:p>
            <a:r>
              <a:rPr lang="en-US" dirty="0">
                <a:latin typeface="Bahnschrift Condensed" panose="020B0502040204020203" pitchFamily="34" charset="0"/>
              </a:rPr>
              <a:t>What am I looking for?</a:t>
            </a:r>
          </a:p>
        </p:txBody>
      </p:sp>
    </p:spTree>
    <p:extLst>
      <p:ext uri="{BB962C8B-B14F-4D97-AF65-F5344CB8AC3E}">
        <p14:creationId xmlns:p14="http://schemas.microsoft.com/office/powerpoint/2010/main" val="10085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5A339D-6F23-52CE-123F-EF88078687BD}"/>
              </a:ext>
            </a:extLst>
          </p:cNvPr>
          <p:cNvSpPr>
            <a:spLocks noGrp="1"/>
          </p:cNvSpPr>
          <p:nvPr>
            <p:ph type="title"/>
          </p:nvPr>
        </p:nvSpPr>
        <p:spPr>
          <a:xfrm>
            <a:off x="1514803" y="1835293"/>
            <a:ext cx="5257801" cy="2703232"/>
          </a:xfrm>
        </p:spPr>
        <p:txBody>
          <a:bodyPr vert="horz" lIns="91440" tIns="45720" rIns="91440" bIns="45720" rtlCol="0" anchor="t">
            <a:normAutofit fontScale="90000"/>
          </a:bodyPr>
          <a:lstStyle/>
          <a:p>
            <a:r>
              <a:rPr lang="en-US" sz="3700" dirty="0">
                <a:latin typeface="Bahnschrift Condensed" panose="020B0502040204020203" pitchFamily="34" charset="0"/>
              </a:rPr>
              <a:t>Fit</a:t>
            </a:r>
            <a:br>
              <a:rPr lang="en-US" sz="3700" dirty="0">
                <a:latin typeface="Bahnschrift Condensed" panose="020B0502040204020203" pitchFamily="34" charset="0"/>
              </a:rPr>
            </a:br>
            <a:br>
              <a:rPr lang="en-US" sz="3700" dirty="0">
                <a:latin typeface="Bahnschrift Condensed" panose="020B0502040204020203" pitchFamily="34" charset="0"/>
              </a:rPr>
            </a:br>
            <a:r>
              <a:rPr lang="en-US" sz="3700" dirty="0">
                <a:latin typeface="Bahnschrift Condensed" panose="020B0502040204020203" pitchFamily="34" charset="0"/>
              </a:rPr>
              <a:t>Responsiveness and Review Criteria</a:t>
            </a:r>
            <a:br>
              <a:rPr lang="en-US" sz="3700" dirty="0">
                <a:latin typeface="Bahnschrift Condensed" panose="020B0502040204020203" pitchFamily="34" charset="0"/>
              </a:rPr>
            </a:br>
            <a:br>
              <a:rPr lang="en-US" sz="3700" dirty="0">
                <a:latin typeface="Bahnschrift Condensed" panose="020B0502040204020203" pitchFamily="34" charset="0"/>
              </a:rPr>
            </a:br>
            <a:r>
              <a:rPr lang="en-US" sz="3700" dirty="0">
                <a:latin typeface="Bahnschrift Condensed" panose="020B0502040204020203" pitchFamily="34" charset="0"/>
              </a:rPr>
              <a:t>Application Instructions</a:t>
            </a:r>
          </a:p>
        </p:txBody>
      </p:sp>
      <p:pic>
        <p:nvPicPr>
          <p:cNvPr id="6" name="Graphic 5" descr="Magnifying glass with solid fill">
            <a:extLst>
              <a:ext uri="{FF2B5EF4-FFF2-40B4-BE49-F238E27FC236}">
                <a16:creationId xmlns:a16="http://schemas.microsoft.com/office/drawing/2014/main" id="{3930BABA-FB86-6AE4-59FD-944E7E1EFB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7066" y="2671743"/>
            <a:ext cx="1651277" cy="1651277"/>
          </a:xfrm>
          <a:prstGeom prst="rect">
            <a:avLst/>
          </a:prstGeom>
        </p:spPr>
      </p:pic>
      <p:pic>
        <p:nvPicPr>
          <p:cNvPr id="3" name="Graphic 2" descr="Long sleeve shirt with solid fill">
            <a:extLst>
              <a:ext uri="{FF2B5EF4-FFF2-40B4-BE49-F238E27FC236}">
                <a16:creationId xmlns:a16="http://schemas.microsoft.com/office/drawing/2014/main" id="{AFA525D2-DBC0-F170-5C29-A06891798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7066" y="668198"/>
            <a:ext cx="1651277" cy="1651277"/>
          </a:xfrm>
          <a:prstGeom prst="rect">
            <a:avLst/>
          </a:prstGeom>
        </p:spPr>
      </p:pic>
      <p:pic>
        <p:nvPicPr>
          <p:cNvPr id="8" name="Graphic 7" descr="Sign with solid fill">
            <a:extLst>
              <a:ext uri="{FF2B5EF4-FFF2-40B4-BE49-F238E27FC236}">
                <a16:creationId xmlns:a16="http://schemas.microsoft.com/office/drawing/2014/main" id="{3C6629C5-51BD-6C82-6751-CA8FDDB4FF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7066" y="4538525"/>
            <a:ext cx="1651277" cy="1651277"/>
          </a:xfrm>
          <a:prstGeom prst="rect">
            <a:avLst/>
          </a:prstGeom>
        </p:spPr>
      </p:pic>
      <p:grpSp>
        <p:nvGrpSpPr>
          <p:cNvPr id="129" name="Group 96">
            <a:extLst>
              <a:ext uri="{FF2B5EF4-FFF2-40B4-BE49-F238E27FC236}">
                <a16:creationId xmlns:a16="http://schemas.microsoft.com/office/drawing/2014/main" id="{5FD493FF-A638-307C-630E-029A27EFDC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98" name="Rectangle 97">
              <a:extLst>
                <a:ext uri="{FF2B5EF4-FFF2-40B4-BE49-F238E27FC236}">
                  <a16:creationId xmlns:a16="http://schemas.microsoft.com/office/drawing/2014/main" id="{64F48BDB-1A0D-0042-3064-6CDBF2843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98">
              <a:extLst>
                <a:ext uri="{FF2B5EF4-FFF2-40B4-BE49-F238E27FC236}">
                  <a16:creationId xmlns:a16="http://schemas.microsoft.com/office/drawing/2014/main" id="{B36ABCF7-B5E5-65F2-6DD2-DC8590CA1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476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mium Vector | Colored puzzle pieces modern background with 5 mosaic  details jigsaw outline grid in circle shape">
            <a:extLst>
              <a:ext uri="{FF2B5EF4-FFF2-40B4-BE49-F238E27FC236}">
                <a16:creationId xmlns:a16="http://schemas.microsoft.com/office/drawing/2014/main" id="{15A20911-EB46-BAA0-B500-BC9BEBE37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268" y="0"/>
            <a:ext cx="6597570" cy="6597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1B29B8-BD0F-A849-E164-BD986FD9BAFE}"/>
              </a:ext>
            </a:extLst>
          </p:cNvPr>
          <p:cNvSpPr txBox="1"/>
          <p:nvPr/>
        </p:nvSpPr>
        <p:spPr>
          <a:xfrm>
            <a:off x="5403241" y="2936334"/>
            <a:ext cx="1763624" cy="830997"/>
          </a:xfrm>
          <a:prstGeom prst="rect">
            <a:avLst/>
          </a:prstGeom>
          <a:noFill/>
        </p:spPr>
        <p:txBody>
          <a:bodyPr wrap="none" rtlCol="0">
            <a:spAutoFit/>
          </a:bodyPr>
          <a:lstStyle/>
          <a:p>
            <a:pPr algn="ctr"/>
            <a:r>
              <a:rPr lang="en-US" sz="2400" b="1" dirty="0">
                <a:solidFill>
                  <a:schemeClr val="bg1"/>
                </a:solidFill>
              </a:rPr>
              <a:t>Funding </a:t>
            </a:r>
          </a:p>
          <a:p>
            <a:pPr algn="ctr"/>
            <a:r>
              <a:rPr lang="en-US" sz="2400" b="1" dirty="0">
                <a:solidFill>
                  <a:schemeClr val="bg1"/>
                </a:solidFill>
              </a:rPr>
              <a:t>Opportunity</a:t>
            </a:r>
          </a:p>
        </p:txBody>
      </p:sp>
      <p:sp>
        <p:nvSpPr>
          <p:cNvPr id="5" name="TextBox 4">
            <a:extLst>
              <a:ext uri="{FF2B5EF4-FFF2-40B4-BE49-F238E27FC236}">
                <a16:creationId xmlns:a16="http://schemas.microsoft.com/office/drawing/2014/main" id="{59765E1D-3DF4-2384-7D3E-76E9BB1DCB01}"/>
              </a:ext>
            </a:extLst>
          </p:cNvPr>
          <p:cNvSpPr txBox="1"/>
          <p:nvPr/>
        </p:nvSpPr>
        <p:spPr>
          <a:xfrm>
            <a:off x="7975131" y="2936334"/>
            <a:ext cx="1048684" cy="461665"/>
          </a:xfrm>
          <a:prstGeom prst="rect">
            <a:avLst/>
          </a:prstGeom>
          <a:noFill/>
        </p:spPr>
        <p:txBody>
          <a:bodyPr wrap="none" rtlCol="0">
            <a:spAutoFit/>
          </a:bodyPr>
          <a:lstStyle/>
          <a:p>
            <a:pPr algn="ctr"/>
            <a:r>
              <a:rPr lang="en-US" sz="2400" b="1" dirty="0">
                <a:solidFill>
                  <a:schemeClr val="bg1"/>
                </a:solidFill>
              </a:rPr>
              <a:t>Timing</a:t>
            </a:r>
          </a:p>
        </p:txBody>
      </p:sp>
      <p:sp>
        <p:nvSpPr>
          <p:cNvPr id="7" name="TextBox 6">
            <a:extLst>
              <a:ext uri="{FF2B5EF4-FFF2-40B4-BE49-F238E27FC236}">
                <a16:creationId xmlns:a16="http://schemas.microsoft.com/office/drawing/2014/main" id="{8A280A6D-88A2-EAC2-1B71-4EAFE756DFC3}"/>
              </a:ext>
            </a:extLst>
          </p:cNvPr>
          <p:cNvSpPr txBox="1"/>
          <p:nvPr/>
        </p:nvSpPr>
        <p:spPr>
          <a:xfrm>
            <a:off x="5184496" y="651484"/>
            <a:ext cx="2201115" cy="1200329"/>
          </a:xfrm>
          <a:prstGeom prst="rect">
            <a:avLst/>
          </a:prstGeom>
          <a:noFill/>
        </p:spPr>
        <p:txBody>
          <a:bodyPr wrap="none" rtlCol="0">
            <a:spAutoFit/>
          </a:bodyPr>
          <a:lstStyle/>
          <a:p>
            <a:pPr algn="ctr"/>
            <a:r>
              <a:rPr lang="en-US" sz="2400" b="1" dirty="0">
                <a:solidFill>
                  <a:schemeClr val="tx1">
                    <a:lumMod val="65000"/>
                    <a:lumOff val="35000"/>
                  </a:schemeClr>
                </a:solidFill>
              </a:rPr>
              <a:t>Reflects your</a:t>
            </a:r>
          </a:p>
          <a:p>
            <a:pPr algn="ctr"/>
            <a:r>
              <a:rPr lang="en-US" sz="2400" b="1" dirty="0">
                <a:solidFill>
                  <a:schemeClr val="tx1">
                    <a:lumMod val="65000"/>
                    <a:lumOff val="35000"/>
                  </a:schemeClr>
                </a:solidFill>
              </a:rPr>
              <a:t>scientific goals,</a:t>
            </a:r>
          </a:p>
          <a:p>
            <a:pPr algn="ctr"/>
            <a:r>
              <a:rPr lang="en-US" sz="2400" b="1" dirty="0">
                <a:solidFill>
                  <a:schemeClr val="tx1">
                    <a:lumMod val="65000"/>
                    <a:lumOff val="35000"/>
                  </a:schemeClr>
                </a:solidFill>
              </a:rPr>
              <a:t>interests*</a:t>
            </a:r>
          </a:p>
        </p:txBody>
      </p:sp>
      <p:sp>
        <p:nvSpPr>
          <p:cNvPr id="8" name="TextBox 7">
            <a:extLst>
              <a:ext uri="{FF2B5EF4-FFF2-40B4-BE49-F238E27FC236}">
                <a16:creationId xmlns:a16="http://schemas.microsoft.com/office/drawing/2014/main" id="{4C3451C4-1F5D-87B5-E852-77B6BBCC12E2}"/>
              </a:ext>
            </a:extLst>
          </p:cNvPr>
          <p:cNvSpPr txBox="1"/>
          <p:nvPr/>
        </p:nvSpPr>
        <p:spPr>
          <a:xfrm>
            <a:off x="3426507" y="3088508"/>
            <a:ext cx="1351652" cy="461665"/>
          </a:xfrm>
          <a:prstGeom prst="rect">
            <a:avLst/>
          </a:prstGeom>
          <a:noFill/>
        </p:spPr>
        <p:txBody>
          <a:bodyPr wrap="none" rtlCol="0">
            <a:spAutoFit/>
          </a:bodyPr>
          <a:lstStyle/>
          <a:p>
            <a:pPr algn="ctr"/>
            <a:r>
              <a:rPr lang="en-US" sz="2400" b="1" dirty="0">
                <a:solidFill>
                  <a:schemeClr val="bg1"/>
                </a:solidFill>
              </a:rPr>
              <a:t>Eligibility</a:t>
            </a:r>
          </a:p>
        </p:txBody>
      </p:sp>
      <p:sp>
        <p:nvSpPr>
          <p:cNvPr id="9" name="TextBox 8">
            <a:extLst>
              <a:ext uri="{FF2B5EF4-FFF2-40B4-BE49-F238E27FC236}">
                <a16:creationId xmlns:a16="http://schemas.microsoft.com/office/drawing/2014/main" id="{39805FCF-9CD8-34F6-3A90-9831BB0F45A9}"/>
              </a:ext>
            </a:extLst>
          </p:cNvPr>
          <p:cNvSpPr txBox="1"/>
          <p:nvPr/>
        </p:nvSpPr>
        <p:spPr>
          <a:xfrm>
            <a:off x="5366820" y="5101793"/>
            <a:ext cx="1836465" cy="830997"/>
          </a:xfrm>
          <a:prstGeom prst="rect">
            <a:avLst/>
          </a:prstGeom>
          <a:noFill/>
        </p:spPr>
        <p:txBody>
          <a:bodyPr wrap="none" rtlCol="0">
            <a:spAutoFit/>
          </a:bodyPr>
          <a:lstStyle/>
          <a:p>
            <a:pPr algn="ctr"/>
            <a:r>
              <a:rPr lang="en-US" sz="2400" b="1" dirty="0">
                <a:solidFill>
                  <a:schemeClr val="bg1"/>
                </a:solidFill>
              </a:rPr>
              <a:t>Length, Cost,</a:t>
            </a:r>
          </a:p>
          <a:p>
            <a:pPr algn="ctr"/>
            <a:r>
              <a:rPr lang="en-US" sz="2400" b="1" dirty="0">
                <a:solidFill>
                  <a:schemeClr val="bg1"/>
                </a:solidFill>
              </a:rPr>
              <a:t>Complexity</a:t>
            </a:r>
          </a:p>
        </p:txBody>
      </p:sp>
      <p:sp>
        <p:nvSpPr>
          <p:cNvPr id="10" name="Title 1">
            <a:extLst>
              <a:ext uri="{FF2B5EF4-FFF2-40B4-BE49-F238E27FC236}">
                <a16:creationId xmlns:a16="http://schemas.microsoft.com/office/drawing/2014/main" id="{F0B1C7EA-ACE7-6F9F-8B34-10C1C7A3A11F}"/>
              </a:ext>
            </a:extLst>
          </p:cNvPr>
          <p:cNvSpPr>
            <a:spLocks noGrp="1"/>
          </p:cNvSpPr>
          <p:nvPr>
            <p:ph type="title"/>
          </p:nvPr>
        </p:nvSpPr>
        <p:spPr>
          <a:xfrm>
            <a:off x="0" y="53047"/>
            <a:ext cx="10515600" cy="1325563"/>
          </a:xfrm>
        </p:spPr>
        <p:txBody>
          <a:bodyPr/>
          <a:lstStyle/>
          <a:p>
            <a:r>
              <a:rPr lang="en-US" dirty="0">
                <a:latin typeface="Bahnschrift Condensed" panose="020B0502040204020203" pitchFamily="34" charset="0"/>
              </a:rPr>
              <a:t>Fit, </a:t>
            </a:r>
            <a:br>
              <a:rPr lang="en-US" dirty="0">
                <a:latin typeface="Bahnschrift Condensed" panose="020B0502040204020203" pitchFamily="34" charset="0"/>
              </a:rPr>
            </a:br>
            <a:r>
              <a:rPr lang="en-US" dirty="0">
                <a:latin typeface="Bahnschrift Condensed" panose="020B0502040204020203" pitchFamily="34" charset="0"/>
              </a:rPr>
              <a:t>at a high level</a:t>
            </a:r>
          </a:p>
        </p:txBody>
      </p:sp>
    </p:spTree>
    <p:extLst>
      <p:ext uri="{BB962C8B-B14F-4D97-AF65-F5344CB8AC3E}">
        <p14:creationId xmlns:p14="http://schemas.microsoft.com/office/powerpoint/2010/main" val="347702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DC1E24-2346-A204-A39C-68432B88EB96}"/>
              </a:ext>
            </a:extLst>
          </p:cNvPr>
          <p:cNvPicPr>
            <a:picLocks noChangeAspect="1"/>
          </p:cNvPicPr>
          <p:nvPr/>
        </p:nvPicPr>
        <p:blipFill>
          <a:blip r:embed="rId3"/>
          <a:stretch>
            <a:fillRect/>
          </a:stretch>
        </p:blipFill>
        <p:spPr>
          <a:xfrm>
            <a:off x="2935948" y="1134008"/>
            <a:ext cx="6169891" cy="4407064"/>
          </a:xfrm>
          <a:prstGeom prst="rect">
            <a:avLst/>
          </a:prstGeom>
        </p:spPr>
      </p:pic>
    </p:spTree>
    <p:extLst>
      <p:ext uri="{BB962C8B-B14F-4D97-AF65-F5344CB8AC3E}">
        <p14:creationId xmlns:p14="http://schemas.microsoft.com/office/powerpoint/2010/main" val="175437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433C37-8AAC-9D3B-2036-8A24CEBFE8F9}"/>
              </a:ext>
            </a:extLst>
          </p:cNvPr>
          <p:cNvSpPr>
            <a:spLocks noGrp="1"/>
          </p:cNvSpPr>
          <p:nvPr>
            <p:ph type="title"/>
          </p:nvPr>
        </p:nvSpPr>
        <p:spPr>
          <a:xfrm>
            <a:off x="536970" y="300061"/>
            <a:ext cx="10515600" cy="1325563"/>
          </a:xfrm>
        </p:spPr>
        <p:txBody>
          <a:bodyPr/>
          <a:lstStyle/>
          <a:p>
            <a:r>
              <a:rPr lang="en-US" dirty="0">
                <a:latin typeface="Bahnschrift Condensed" panose="020B0502040204020203" pitchFamily="34" charset="0"/>
              </a:rPr>
              <a:t>Fit: Eligibility – don’t assume either way</a:t>
            </a:r>
            <a:br>
              <a:rPr lang="en-US" dirty="0">
                <a:latin typeface="Bahnschrift Condensed" panose="020B0502040204020203" pitchFamily="34" charset="0"/>
              </a:rPr>
            </a:br>
            <a:r>
              <a:rPr lang="en-US" dirty="0">
                <a:latin typeface="Bahnschrift Condensed" panose="020B0502040204020203" pitchFamily="34" charset="0"/>
              </a:rPr>
              <a:t>	Career Development, Fellowships</a:t>
            </a:r>
          </a:p>
        </p:txBody>
      </p:sp>
      <p:pic>
        <p:nvPicPr>
          <p:cNvPr id="5" name="Picture 4">
            <a:extLst>
              <a:ext uri="{FF2B5EF4-FFF2-40B4-BE49-F238E27FC236}">
                <a16:creationId xmlns:a16="http://schemas.microsoft.com/office/drawing/2014/main" id="{F4918358-0568-2C80-51AC-E6F2F65B90B8}"/>
              </a:ext>
            </a:extLst>
          </p:cNvPr>
          <p:cNvPicPr>
            <a:picLocks noChangeAspect="1"/>
          </p:cNvPicPr>
          <p:nvPr/>
        </p:nvPicPr>
        <p:blipFill>
          <a:blip r:embed="rId3"/>
          <a:stretch>
            <a:fillRect/>
          </a:stretch>
        </p:blipFill>
        <p:spPr>
          <a:xfrm>
            <a:off x="628650" y="1790536"/>
            <a:ext cx="6169891" cy="4407064"/>
          </a:xfrm>
          <a:prstGeom prst="rect">
            <a:avLst/>
          </a:prstGeom>
        </p:spPr>
      </p:pic>
      <p:cxnSp>
        <p:nvCxnSpPr>
          <p:cNvPr id="6" name="Straight Arrow Connector 5">
            <a:extLst>
              <a:ext uri="{FF2B5EF4-FFF2-40B4-BE49-F238E27FC236}">
                <a16:creationId xmlns:a16="http://schemas.microsoft.com/office/drawing/2014/main" id="{652CF4D4-A6C9-7326-4473-E1B126AE09FB}"/>
              </a:ext>
            </a:extLst>
          </p:cNvPr>
          <p:cNvCxnSpPr>
            <a:cxnSpLocks/>
          </p:cNvCxnSpPr>
          <p:nvPr/>
        </p:nvCxnSpPr>
        <p:spPr>
          <a:xfrm>
            <a:off x="4406758" y="4269837"/>
            <a:ext cx="3378483" cy="330738"/>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A646C90-983F-9877-1515-A44FA6263FD6}"/>
              </a:ext>
            </a:extLst>
          </p:cNvPr>
          <p:cNvCxnSpPr>
            <a:cxnSpLocks/>
          </p:cNvCxnSpPr>
          <p:nvPr/>
        </p:nvCxnSpPr>
        <p:spPr>
          <a:xfrm flipV="1">
            <a:off x="4406757" y="3500284"/>
            <a:ext cx="3378484" cy="651566"/>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435786-3C86-2720-562A-6EBB2E35E4EA}"/>
              </a:ext>
            </a:extLst>
          </p:cNvPr>
          <p:cNvSpPr txBox="1"/>
          <p:nvPr/>
        </p:nvSpPr>
        <p:spPr>
          <a:xfrm>
            <a:off x="8010524" y="3315618"/>
            <a:ext cx="2566123" cy="369332"/>
          </a:xfrm>
          <a:prstGeom prst="rect">
            <a:avLst/>
          </a:prstGeom>
          <a:noFill/>
        </p:spPr>
        <p:txBody>
          <a:bodyPr wrap="square">
            <a:spAutoFit/>
          </a:bodyPr>
          <a:lstStyle/>
          <a:p>
            <a:r>
              <a:rPr lang="en-US" dirty="0">
                <a:latin typeface="Bahnschrift Condensed" panose="020B0502040204020203" pitchFamily="34" charset="0"/>
              </a:rPr>
              <a:t>Eligibility of your Institution</a:t>
            </a:r>
          </a:p>
        </p:txBody>
      </p:sp>
      <p:sp>
        <p:nvSpPr>
          <p:cNvPr id="12" name="TextBox 11">
            <a:extLst>
              <a:ext uri="{FF2B5EF4-FFF2-40B4-BE49-F238E27FC236}">
                <a16:creationId xmlns:a16="http://schemas.microsoft.com/office/drawing/2014/main" id="{DB945617-0AB3-C554-9BD8-44E5A3089674}"/>
              </a:ext>
            </a:extLst>
          </p:cNvPr>
          <p:cNvSpPr txBox="1"/>
          <p:nvPr/>
        </p:nvSpPr>
        <p:spPr>
          <a:xfrm>
            <a:off x="8010523" y="4508241"/>
            <a:ext cx="2764569" cy="2031325"/>
          </a:xfrm>
          <a:prstGeom prst="rect">
            <a:avLst/>
          </a:prstGeom>
          <a:noFill/>
        </p:spPr>
        <p:txBody>
          <a:bodyPr wrap="square">
            <a:spAutoFit/>
          </a:bodyPr>
          <a:lstStyle/>
          <a:p>
            <a:r>
              <a:rPr lang="en-US" dirty="0">
                <a:latin typeface="Bahnschrift Condensed" panose="020B0502040204020203" pitchFamily="34" charset="0"/>
              </a:rPr>
              <a:t>Eligibility of you, other PIs</a:t>
            </a:r>
          </a:p>
          <a:p>
            <a:pPr marL="285750" indent="-285750">
              <a:buFont typeface="Arial" panose="020B0604020202020204" pitchFamily="34" charset="0"/>
              <a:buChar char="•"/>
            </a:pPr>
            <a:r>
              <a:rPr lang="en-US" dirty="0">
                <a:latin typeface="Bahnschrift Condensed" panose="020B0502040204020203" pitchFamily="34" charset="0"/>
              </a:rPr>
              <a:t>Training and/or career stage</a:t>
            </a:r>
          </a:p>
          <a:p>
            <a:pPr marL="285750" indent="-285750">
              <a:buFont typeface="Arial" panose="020B0604020202020204" pitchFamily="34" charset="0"/>
              <a:buChar char="•"/>
            </a:pPr>
            <a:r>
              <a:rPr lang="en-US" dirty="0">
                <a:latin typeface="Bahnschrift Condensed" panose="020B0502040204020203" pitchFamily="34" charset="0"/>
              </a:rPr>
              <a:t>New or early investigator</a:t>
            </a:r>
          </a:p>
          <a:p>
            <a:pPr marL="285750" indent="-285750">
              <a:buFont typeface="Arial" panose="020B0604020202020204" pitchFamily="34" charset="0"/>
              <a:buChar char="•"/>
            </a:pPr>
            <a:r>
              <a:rPr lang="en-US" dirty="0" err="1">
                <a:latin typeface="Bahnschrift Condensed" panose="020B0502040204020203" pitchFamily="34" charset="0"/>
              </a:rPr>
              <a:t>Underrepresetned</a:t>
            </a:r>
            <a:r>
              <a:rPr lang="en-US" dirty="0">
                <a:latin typeface="Bahnschrift Condensed" panose="020B0502040204020203" pitchFamily="34" charset="0"/>
              </a:rPr>
              <a:t> groups in science</a:t>
            </a:r>
          </a:p>
          <a:p>
            <a:pPr marL="285750" indent="-285750">
              <a:buFont typeface="Arial" panose="020B0604020202020204" pitchFamily="34" charset="0"/>
              <a:buChar char="•"/>
            </a:pPr>
            <a:r>
              <a:rPr lang="en-US" dirty="0">
                <a:latin typeface="Bahnschrift Condensed" panose="020B0502040204020203" pitchFamily="34" charset="0"/>
              </a:rPr>
              <a:t>Profession</a:t>
            </a:r>
          </a:p>
          <a:p>
            <a:pPr marL="285750" indent="-285750">
              <a:buFont typeface="Arial" panose="020B0604020202020204" pitchFamily="34" charset="0"/>
              <a:buChar char="•"/>
            </a:pPr>
            <a:endParaRPr lang="en-US" dirty="0">
              <a:latin typeface="Bahnschrift Condensed" panose="020B0502040204020203" pitchFamily="34" charset="0"/>
            </a:endParaRPr>
          </a:p>
        </p:txBody>
      </p:sp>
      <p:cxnSp>
        <p:nvCxnSpPr>
          <p:cNvPr id="14" name="Straight Arrow Connector 13">
            <a:extLst>
              <a:ext uri="{FF2B5EF4-FFF2-40B4-BE49-F238E27FC236}">
                <a16:creationId xmlns:a16="http://schemas.microsoft.com/office/drawing/2014/main" id="{915BA434-237E-B8B7-BE2C-2D3C7A87DE8F}"/>
              </a:ext>
            </a:extLst>
          </p:cNvPr>
          <p:cNvCxnSpPr>
            <a:cxnSpLocks/>
          </p:cNvCxnSpPr>
          <p:nvPr/>
        </p:nvCxnSpPr>
        <p:spPr>
          <a:xfrm flipV="1">
            <a:off x="4519400" y="4057650"/>
            <a:ext cx="3265841" cy="126462"/>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6F954D-3521-E22D-A673-3E3F3D7D39DC}"/>
              </a:ext>
            </a:extLst>
          </p:cNvPr>
          <p:cNvSpPr txBox="1"/>
          <p:nvPr/>
        </p:nvSpPr>
        <p:spPr>
          <a:xfrm>
            <a:off x="8010523" y="3828684"/>
            <a:ext cx="3378483" cy="646331"/>
          </a:xfrm>
          <a:prstGeom prst="rect">
            <a:avLst/>
          </a:prstGeom>
          <a:noFill/>
        </p:spPr>
        <p:txBody>
          <a:bodyPr wrap="square">
            <a:spAutoFit/>
          </a:bodyPr>
          <a:lstStyle/>
          <a:p>
            <a:r>
              <a:rPr lang="en-US" dirty="0">
                <a:latin typeface="Bahnschrift Condensed" panose="020B0502040204020203" pitchFamily="34" charset="0"/>
              </a:rPr>
              <a:t>People at foreign institutions, as lead or component</a:t>
            </a:r>
          </a:p>
        </p:txBody>
      </p:sp>
    </p:spTree>
    <p:extLst>
      <p:ext uri="{BB962C8B-B14F-4D97-AF65-F5344CB8AC3E}">
        <p14:creationId xmlns:p14="http://schemas.microsoft.com/office/powerpoint/2010/main" val="264735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onthly calendar outline">
            <a:extLst>
              <a:ext uri="{FF2B5EF4-FFF2-40B4-BE49-F238E27FC236}">
                <a16:creationId xmlns:a16="http://schemas.microsoft.com/office/drawing/2014/main" id="{245789C8-E81A-C741-39ED-DD2AEB91A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2061" y="0"/>
            <a:ext cx="7187878" cy="7187878"/>
          </a:xfrm>
          <a:prstGeom prst="rect">
            <a:avLst/>
          </a:prstGeom>
        </p:spPr>
      </p:pic>
    </p:spTree>
    <p:extLst>
      <p:ext uri="{BB962C8B-B14F-4D97-AF65-F5344CB8AC3E}">
        <p14:creationId xmlns:p14="http://schemas.microsoft.com/office/powerpoint/2010/main" val="206735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106CBF-9DC2-8DDE-A33F-867AA5F455AA}"/>
              </a:ext>
            </a:extLst>
          </p:cNvPr>
          <p:cNvSpPr txBox="1"/>
          <p:nvPr/>
        </p:nvSpPr>
        <p:spPr>
          <a:xfrm>
            <a:off x="8215132" y="6550226"/>
            <a:ext cx="6094070" cy="261610"/>
          </a:xfrm>
          <a:prstGeom prst="rect">
            <a:avLst/>
          </a:prstGeom>
          <a:noFill/>
        </p:spPr>
        <p:txBody>
          <a:bodyPr wrap="square">
            <a:spAutoFit/>
          </a:bodyPr>
          <a:lstStyle/>
          <a:p>
            <a:r>
              <a:rPr lang="en-US" sz="1100" dirty="0"/>
              <a:t>https://grants.nih.gov/grants/guide/pa-files/pa-17-444.html</a:t>
            </a:r>
          </a:p>
        </p:txBody>
      </p:sp>
      <p:pic>
        <p:nvPicPr>
          <p:cNvPr id="7" name="Picture 6">
            <a:extLst>
              <a:ext uri="{FF2B5EF4-FFF2-40B4-BE49-F238E27FC236}">
                <a16:creationId xmlns:a16="http://schemas.microsoft.com/office/drawing/2014/main" id="{A91C3AE0-616D-EB86-7459-6EA18CE56C68}"/>
              </a:ext>
            </a:extLst>
          </p:cNvPr>
          <p:cNvPicPr>
            <a:picLocks noChangeAspect="1"/>
          </p:cNvPicPr>
          <p:nvPr/>
        </p:nvPicPr>
        <p:blipFill rotWithShape="1">
          <a:blip r:embed="rId3"/>
          <a:srcRect t="9129"/>
          <a:stretch/>
        </p:blipFill>
        <p:spPr>
          <a:xfrm>
            <a:off x="3162174" y="1794076"/>
            <a:ext cx="8099993" cy="4442132"/>
          </a:xfrm>
          <a:prstGeom prst="rect">
            <a:avLst/>
          </a:prstGeom>
        </p:spPr>
      </p:pic>
      <p:sp>
        <p:nvSpPr>
          <p:cNvPr id="9" name="Arrow: Right 8">
            <a:extLst>
              <a:ext uri="{FF2B5EF4-FFF2-40B4-BE49-F238E27FC236}">
                <a16:creationId xmlns:a16="http://schemas.microsoft.com/office/drawing/2014/main" id="{2E0BE08D-0109-0A9C-21F5-39A171F6BF11}"/>
              </a:ext>
            </a:extLst>
          </p:cNvPr>
          <p:cNvSpPr/>
          <p:nvPr/>
        </p:nvSpPr>
        <p:spPr>
          <a:xfrm>
            <a:off x="2687612" y="5665365"/>
            <a:ext cx="474562" cy="416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8F4324B-FAED-69C8-55E6-1C23D88B7EFF}"/>
              </a:ext>
            </a:extLst>
          </p:cNvPr>
          <p:cNvPicPr>
            <a:picLocks noChangeAspect="1"/>
          </p:cNvPicPr>
          <p:nvPr/>
        </p:nvPicPr>
        <p:blipFill>
          <a:blip r:embed="rId4"/>
          <a:stretch>
            <a:fillRect/>
          </a:stretch>
        </p:blipFill>
        <p:spPr>
          <a:xfrm>
            <a:off x="2634524" y="4449533"/>
            <a:ext cx="9155292" cy="1007083"/>
          </a:xfrm>
          <a:prstGeom prst="rect">
            <a:avLst/>
          </a:prstGeom>
          <a:ln w="76200">
            <a:solidFill>
              <a:schemeClr val="accent6">
                <a:lumMod val="75000"/>
              </a:schemeClr>
            </a:solidFill>
          </a:ln>
        </p:spPr>
      </p:pic>
      <p:pic>
        <p:nvPicPr>
          <p:cNvPr id="8" name="Picture 7">
            <a:extLst>
              <a:ext uri="{FF2B5EF4-FFF2-40B4-BE49-F238E27FC236}">
                <a16:creationId xmlns:a16="http://schemas.microsoft.com/office/drawing/2014/main" id="{238C9274-8EE7-40C0-5BFD-FCD28F7D5200}"/>
              </a:ext>
            </a:extLst>
          </p:cNvPr>
          <p:cNvPicPr>
            <a:picLocks noChangeAspect="1"/>
          </p:cNvPicPr>
          <p:nvPr/>
        </p:nvPicPr>
        <p:blipFill>
          <a:blip r:embed="rId5"/>
          <a:stretch>
            <a:fillRect/>
          </a:stretch>
        </p:blipFill>
        <p:spPr>
          <a:xfrm>
            <a:off x="592922" y="1944320"/>
            <a:ext cx="2041602" cy="9858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itle 1">
            <a:extLst>
              <a:ext uri="{FF2B5EF4-FFF2-40B4-BE49-F238E27FC236}">
                <a16:creationId xmlns:a16="http://schemas.microsoft.com/office/drawing/2014/main" id="{6F8E9083-6DC9-4554-0164-9CBE81985C43}"/>
              </a:ext>
            </a:extLst>
          </p:cNvPr>
          <p:cNvSpPr>
            <a:spLocks noGrp="1"/>
          </p:cNvSpPr>
          <p:nvPr>
            <p:ph type="title"/>
          </p:nvPr>
        </p:nvSpPr>
        <p:spPr>
          <a:xfrm>
            <a:off x="305764" y="85319"/>
            <a:ext cx="10515600" cy="1325563"/>
          </a:xfrm>
        </p:spPr>
        <p:txBody>
          <a:bodyPr/>
          <a:lstStyle/>
          <a:p>
            <a:r>
              <a:rPr lang="en-US" dirty="0">
                <a:latin typeface="Bahnschrift Condensed" panose="020B0502040204020203" pitchFamily="34" charset="0"/>
              </a:rPr>
              <a:t>Fit: Timing - Is the Notice still Active, or Expired?</a:t>
            </a:r>
          </a:p>
        </p:txBody>
      </p:sp>
    </p:spTree>
    <p:extLst>
      <p:ext uri="{BB962C8B-B14F-4D97-AF65-F5344CB8AC3E}">
        <p14:creationId xmlns:p14="http://schemas.microsoft.com/office/powerpoint/2010/main" val="157834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785E-DC22-8ABD-0AC9-4DA31D950075}"/>
              </a:ext>
            </a:extLst>
          </p:cNvPr>
          <p:cNvSpPr>
            <a:spLocks noGrp="1"/>
          </p:cNvSpPr>
          <p:nvPr>
            <p:ph type="title"/>
          </p:nvPr>
        </p:nvSpPr>
        <p:spPr>
          <a:xfrm>
            <a:off x="271041" y="-152757"/>
            <a:ext cx="10515600" cy="1325563"/>
          </a:xfrm>
        </p:spPr>
        <p:txBody>
          <a:bodyPr/>
          <a:lstStyle/>
          <a:p>
            <a:r>
              <a:rPr lang="en-US" dirty="0">
                <a:latin typeface="Bahnschrift Condensed" panose="020B0502040204020203" pitchFamily="34" charset="0"/>
              </a:rPr>
              <a:t>Was it reissued?</a:t>
            </a:r>
          </a:p>
        </p:txBody>
      </p:sp>
      <p:pic>
        <p:nvPicPr>
          <p:cNvPr id="5" name="Picture 4">
            <a:extLst>
              <a:ext uri="{FF2B5EF4-FFF2-40B4-BE49-F238E27FC236}">
                <a16:creationId xmlns:a16="http://schemas.microsoft.com/office/drawing/2014/main" id="{63EDDE49-B889-73C2-02F8-2E13D2B4B960}"/>
              </a:ext>
            </a:extLst>
          </p:cNvPr>
          <p:cNvPicPr>
            <a:picLocks noChangeAspect="1"/>
          </p:cNvPicPr>
          <p:nvPr/>
        </p:nvPicPr>
        <p:blipFill>
          <a:blip r:embed="rId3"/>
          <a:stretch>
            <a:fillRect/>
          </a:stretch>
        </p:blipFill>
        <p:spPr>
          <a:xfrm>
            <a:off x="2217542" y="1743874"/>
            <a:ext cx="9555047" cy="4501259"/>
          </a:xfrm>
          <a:prstGeom prst="rect">
            <a:avLst/>
          </a:prstGeom>
        </p:spPr>
      </p:pic>
      <p:sp>
        <p:nvSpPr>
          <p:cNvPr id="15" name="TextBox 14">
            <a:extLst>
              <a:ext uri="{FF2B5EF4-FFF2-40B4-BE49-F238E27FC236}">
                <a16:creationId xmlns:a16="http://schemas.microsoft.com/office/drawing/2014/main" id="{9E5C5058-C6CA-34C7-17F4-251C49A6DF28}"/>
              </a:ext>
            </a:extLst>
          </p:cNvPr>
          <p:cNvSpPr txBox="1"/>
          <p:nvPr/>
        </p:nvSpPr>
        <p:spPr>
          <a:xfrm>
            <a:off x="8458201" y="6596390"/>
            <a:ext cx="6094070" cy="261610"/>
          </a:xfrm>
          <a:prstGeom prst="rect">
            <a:avLst/>
          </a:prstGeom>
          <a:noFill/>
        </p:spPr>
        <p:txBody>
          <a:bodyPr wrap="square">
            <a:spAutoFit/>
          </a:bodyPr>
          <a:lstStyle/>
          <a:p>
            <a:r>
              <a:rPr lang="en-US" sz="1100" dirty="0"/>
              <a:t>https://grants.nih.gov/grants/guide/pa-files/pa-17-444.html</a:t>
            </a:r>
          </a:p>
        </p:txBody>
      </p:sp>
      <p:pic>
        <p:nvPicPr>
          <p:cNvPr id="17" name="Picture 16">
            <a:extLst>
              <a:ext uri="{FF2B5EF4-FFF2-40B4-BE49-F238E27FC236}">
                <a16:creationId xmlns:a16="http://schemas.microsoft.com/office/drawing/2014/main" id="{5DACBA1B-8775-B92B-DD41-DD9523A1CF4C}"/>
              </a:ext>
            </a:extLst>
          </p:cNvPr>
          <p:cNvPicPr>
            <a:picLocks noChangeAspect="1"/>
          </p:cNvPicPr>
          <p:nvPr/>
        </p:nvPicPr>
        <p:blipFill>
          <a:blip r:embed="rId4"/>
          <a:stretch>
            <a:fillRect/>
          </a:stretch>
        </p:blipFill>
        <p:spPr>
          <a:xfrm>
            <a:off x="1950189" y="962492"/>
            <a:ext cx="5044877" cy="693480"/>
          </a:xfrm>
          <a:prstGeom prst="rect">
            <a:avLst/>
          </a:prstGeom>
        </p:spPr>
      </p:pic>
      <p:sp>
        <p:nvSpPr>
          <p:cNvPr id="18" name="Arrow: Right 17">
            <a:extLst>
              <a:ext uri="{FF2B5EF4-FFF2-40B4-BE49-F238E27FC236}">
                <a16:creationId xmlns:a16="http://schemas.microsoft.com/office/drawing/2014/main" id="{AAC7DB06-5FAB-7EE8-6DD4-B68B8FB7E229}"/>
              </a:ext>
            </a:extLst>
          </p:cNvPr>
          <p:cNvSpPr/>
          <p:nvPr/>
        </p:nvSpPr>
        <p:spPr>
          <a:xfrm>
            <a:off x="1775419" y="3564618"/>
            <a:ext cx="442123" cy="434493"/>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D3F682CA-33AB-EF93-45D3-6BB17013A61A}"/>
              </a:ext>
            </a:extLst>
          </p:cNvPr>
          <p:cNvPicPr>
            <a:picLocks noChangeAspect="1"/>
          </p:cNvPicPr>
          <p:nvPr/>
        </p:nvPicPr>
        <p:blipFill>
          <a:blip r:embed="rId5"/>
          <a:stretch>
            <a:fillRect/>
          </a:stretch>
        </p:blipFill>
        <p:spPr>
          <a:xfrm>
            <a:off x="2217542" y="3618998"/>
            <a:ext cx="1959819" cy="311082"/>
          </a:xfrm>
          <a:prstGeom prst="rect">
            <a:avLst/>
          </a:prstGeom>
        </p:spPr>
      </p:pic>
      <p:pic>
        <p:nvPicPr>
          <p:cNvPr id="24" name="Picture 23">
            <a:extLst>
              <a:ext uri="{FF2B5EF4-FFF2-40B4-BE49-F238E27FC236}">
                <a16:creationId xmlns:a16="http://schemas.microsoft.com/office/drawing/2014/main" id="{26E1ECFD-4998-A6E4-639A-C8AD7653E347}"/>
              </a:ext>
            </a:extLst>
          </p:cNvPr>
          <p:cNvPicPr>
            <a:picLocks noChangeAspect="1"/>
          </p:cNvPicPr>
          <p:nvPr/>
        </p:nvPicPr>
        <p:blipFill>
          <a:blip r:embed="rId6"/>
          <a:stretch>
            <a:fillRect/>
          </a:stretch>
        </p:blipFill>
        <p:spPr>
          <a:xfrm>
            <a:off x="4699061" y="3495587"/>
            <a:ext cx="7073528" cy="434493"/>
          </a:xfrm>
          <a:prstGeom prst="rect">
            <a:avLst/>
          </a:prstGeom>
          <a:ln>
            <a:solidFill>
              <a:schemeClr val="tx1"/>
            </a:solidFill>
          </a:ln>
        </p:spPr>
      </p:pic>
      <p:sp>
        <p:nvSpPr>
          <p:cNvPr id="27" name="Arrow: Right 26">
            <a:extLst>
              <a:ext uri="{FF2B5EF4-FFF2-40B4-BE49-F238E27FC236}">
                <a16:creationId xmlns:a16="http://schemas.microsoft.com/office/drawing/2014/main" id="{77E5D656-1F9D-A6A7-F593-E870718DD7AC}"/>
              </a:ext>
            </a:extLst>
          </p:cNvPr>
          <p:cNvSpPr/>
          <p:nvPr/>
        </p:nvSpPr>
        <p:spPr>
          <a:xfrm>
            <a:off x="5293895" y="3994504"/>
            <a:ext cx="513867" cy="457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D5923569-FA80-F1C8-465D-ED034C8D9139}"/>
              </a:ext>
            </a:extLst>
          </p:cNvPr>
          <p:cNvSpPr/>
          <p:nvPr/>
        </p:nvSpPr>
        <p:spPr>
          <a:xfrm>
            <a:off x="5261811" y="5109429"/>
            <a:ext cx="513867" cy="457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97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B1A88-A5F6-8C2E-CB4E-5D303F15D1E9}"/>
              </a:ext>
            </a:extLst>
          </p:cNvPr>
          <p:cNvSpPr>
            <a:spLocks noGrp="1"/>
          </p:cNvSpPr>
          <p:nvPr>
            <p:ph idx="1"/>
          </p:nvPr>
        </p:nvSpPr>
        <p:spPr>
          <a:xfrm>
            <a:off x="2591687" y="2665119"/>
            <a:ext cx="10515600" cy="4351338"/>
          </a:xfrm>
        </p:spPr>
        <p:txBody>
          <a:bodyPr/>
          <a:lstStyle/>
          <a:p>
            <a:pPr marL="0" indent="0">
              <a:buNone/>
            </a:pPr>
            <a:r>
              <a:rPr lang="en-US" dirty="0">
                <a:latin typeface="Bahnschrift Condensed" panose="020B0502040204020203" pitchFamily="34" charset="0"/>
              </a:rPr>
              <a:t>NIH Grants</a:t>
            </a:r>
          </a:p>
          <a:p>
            <a:pPr marL="0" indent="0">
              <a:buNone/>
            </a:pPr>
            <a:endParaRPr lang="en-US" dirty="0">
              <a:latin typeface="Bahnschrift Condensed" panose="020B0502040204020203" pitchFamily="34" charset="0"/>
            </a:endParaRPr>
          </a:p>
          <a:p>
            <a:pPr marL="0" indent="0">
              <a:buNone/>
            </a:pPr>
            <a:r>
              <a:rPr lang="en-US" dirty="0">
                <a:latin typeface="Bahnschrift Condensed" panose="020B0502040204020203" pitchFamily="34" charset="0"/>
              </a:rPr>
              <a:t>National Science Foundation </a:t>
            </a:r>
          </a:p>
          <a:p>
            <a:pPr marL="0" indent="0">
              <a:buNone/>
            </a:pPr>
            <a:endParaRPr lang="en-US" dirty="0">
              <a:latin typeface="Bahnschrift Condensed" panose="020B0502040204020203" pitchFamily="34" charset="0"/>
            </a:endParaRPr>
          </a:p>
          <a:p>
            <a:pPr marL="0" indent="0">
              <a:buNone/>
            </a:pPr>
            <a:r>
              <a:rPr lang="en-US" dirty="0">
                <a:latin typeface="Bahnschrift Condensed" panose="020B0502040204020203" pitchFamily="34" charset="0"/>
              </a:rPr>
              <a:t>University</a:t>
            </a:r>
          </a:p>
          <a:p>
            <a:pPr marL="0" indent="0">
              <a:buNone/>
            </a:pPr>
            <a:endParaRPr lang="en-US" dirty="0">
              <a:latin typeface="Bahnschrift Condensed" panose="020B0502040204020203" pitchFamily="34" charset="0"/>
            </a:endParaRPr>
          </a:p>
          <a:p>
            <a:pPr marL="0" indent="0">
              <a:buNone/>
            </a:pPr>
            <a:r>
              <a:rPr lang="en-US" dirty="0">
                <a:latin typeface="Bahnschrift Condensed" panose="020B0502040204020203" pitchFamily="34" charset="0"/>
              </a:rPr>
              <a:t>Philanthropy</a:t>
            </a:r>
          </a:p>
        </p:txBody>
      </p:sp>
      <p:pic>
        <p:nvPicPr>
          <p:cNvPr id="4" name="Picture 2" descr="The 5 Best Binoculars of 2023 | Tested by GearLab">
            <a:extLst>
              <a:ext uri="{FF2B5EF4-FFF2-40B4-BE49-F238E27FC236}">
                <a16:creationId xmlns:a16="http://schemas.microsoft.com/office/drawing/2014/main" id="{A5F25A55-067B-06D1-D3C0-E9BC429007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0144" y="2555771"/>
            <a:ext cx="741259" cy="59893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ookmark with solid fill">
            <a:extLst>
              <a:ext uri="{FF2B5EF4-FFF2-40B4-BE49-F238E27FC236}">
                <a16:creationId xmlns:a16="http://schemas.microsoft.com/office/drawing/2014/main" id="{B7451C53-0A91-E1AB-37F0-E7C3453953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0773" y="3634953"/>
            <a:ext cx="540914" cy="598937"/>
          </a:xfrm>
          <a:prstGeom prst="rect">
            <a:avLst/>
          </a:prstGeom>
        </p:spPr>
      </p:pic>
      <p:pic>
        <p:nvPicPr>
          <p:cNvPr id="7" name="Graphic 6" descr="Bookmark with solid fill">
            <a:extLst>
              <a:ext uri="{FF2B5EF4-FFF2-40B4-BE49-F238E27FC236}">
                <a16:creationId xmlns:a16="http://schemas.microsoft.com/office/drawing/2014/main" id="{B9F158EA-A658-76DC-BE70-EBFEDFCE10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5989" y="4687943"/>
            <a:ext cx="531558" cy="531558"/>
          </a:xfrm>
          <a:prstGeom prst="rect">
            <a:avLst/>
          </a:prstGeom>
        </p:spPr>
      </p:pic>
      <p:sp>
        <p:nvSpPr>
          <p:cNvPr id="10" name="Oval 9">
            <a:extLst>
              <a:ext uri="{FF2B5EF4-FFF2-40B4-BE49-F238E27FC236}">
                <a16:creationId xmlns:a16="http://schemas.microsoft.com/office/drawing/2014/main" id="{D5C4E1C2-A2C5-6340-B735-34C2EA267F90}"/>
              </a:ext>
            </a:extLst>
          </p:cNvPr>
          <p:cNvSpPr/>
          <p:nvPr/>
        </p:nvSpPr>
        <p:spPr>
          <a:xfrm>
            <a:off x="720850" y="329626"/>
            <a:ext cx="1439419" cy="1255438"/>
          </a:xfrm>
          <a:prstGeom prst="ellipse">
            <a:avLst/>
          </a:prstGeom>
          <a:blipFill rotWithShape="1">
            <a:blip r:embed="rId6">
              <a:extLst>
                <a:ext uri="{96DAC541-7B7A-43D3-8B79-37D633B846F1}">
                  <asvg:svgBlip xmlns:asvg="http://schemas.microsoft.com/office/drawing/2016/SVG/main" r:embed="rId7"/>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Graphic 10" descr="Bookmark with solid fill">
            <a:extLst>
              <a:ext uri="{FF2B5EF4-FFF2-40B4-BE49-F238E27FC236}">
                <a16:creationId xmlns:a16="http://schemas.microsoft.com/office/drawing/2014/main" id="{C006CB0B-ACC2-FA93-50AE-D0588B8B0C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60129" y="5673554"/>
            <a:ext cx="531558" cy="531558"/>
          </a:xfrm>
          <a:prstGeom prst="rect">
            <a:avLst/>
          </a:prstGeom>
        </p:spPr>
      </p:pic>
      <p:pic>
        <p:nvPicPr>
          <p:cNvPr id="12" name="Picture 2" descr="graph showing science funding">
            <a:extLst>
              <a:ext uri="{FF2B5EF4-FFF2-40B4-BE49-F238E27FC236}">
                <a16:creationId xmlns:a16="http://schemas.microsoft.com/office/drawing/2014/main" id="{F784E828-64F4-01BC-C9CC-A32776224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9600" y="2040367"/>
            <a:ext cx="4262166" cy="416474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DAF5F35A-E3BD-B42D-8169-B6CB64DC596D}"/>
              </a:ext>
            </a:extLst>
          </p:cNvPr>
          <p:cNvSpPr>
            <a:spLocks noGrp="1"/>
          </p:cNvSpPr>
          <p:nvPr>
            <p:ph type="title"/>
          </p:nvPr>
        </p:nvSpPr>
        <p:spPr>
          <a:xfrm>
            <a:off x="2160269" y="344356"/>
            <a:ext cx="8547229" cy="1356360"/>
          </a:xfrm>
        </p:spPr>
        <p:txBody>
          <a:bodyPr/>
          <a:lstStyle/>
          <a:p>
            <a:r>
              <a:rPr lang="en-US" dirty="0">
                <a:latin typeface="Bahnschrift Condensed" panose="020B0502040204020203" pitchFamily="34" charset="0"/>
              </a:rPr>
              <a:t>There are different funding agencies and opportunities</a:t>
            </a:r>
          </a:p>
        </p:txBody>
      </p:sp>
    </p:spTree>
    <p:extLst>
      <p:ext uri="{BB962C8B-B14F-4D97-AF65-F5344CB8AC3E}">
        <p14:creationId xmlns:p14="http://schemas.microsoft.com/office/powerpoint/2010/main" val="108108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4C98FB-F9AC-D770-1719-4F680F277078}"/>
              </a:ext>
            </a:extLst>
          </p:cNvPr>
          <p:cNvPicPr>
            <a:picLocks noChangeAspect="1"/>
          </p:cNvPicPr>
          <p:nvPr/>
        </p:nvPicPr>
        <p:blipFill>
          <a:blip r:embed="rId3"/>
          <a:stretch>
            <a:fillRect/>
          </a:stretch>
        </p:blipFill>
        <p:spPr>
          <a:xfrm>
            <a:off x="361718" y="520115"/>
            <a:ext cx="2041602" cy="985887"/>
          </a:xfrm>
          <a:prstGeom prst="rect">
            <a:avLst/>
          </a:prstGeom>
          <a:ln>
            <a:solidFill>
              <a:schemeClr val="tx1"/>
            </a:solidFill>
          </a:ln>
        </p:spPr>
      </p:pic>
      <p:sp>
        <p:nvSpPr>
          <p:cNvPr id="2" name="Title 1">
            <a:extLst>
              <a:ext uri="{FF2B5EF4-FFF2-40B4-BE49-F238E27FC236}">
                <a16:creationId xmlns:a16="http://schemas.microsoft.com/office/drawing/2014/main" id="{D5404F22-DC29-0A52-910E-49A3FB32F469}"/>
              </a:ext>
            </a:extLst>
          </p:cNvPr>
          <p:cNvSpPr>
            <a:spLocks noGrp="1"/>
          </p:cNvSpPr>
          <p:nvPr>
            <p:ph type="title"/>
          </p:nvPr>
        </p:nvSpPr>
        <p:spPr>
          <a:xfrm>
            <a:off x="3176286" y="350276"/>
            <a:ext cx="10515600" cy="1325563"/>
          </a:xfrm>
        </p:spPr>
        <p:txBody>
          <a:bodyPr/>
          <a:lstStyle/>
          <a:p>
            <a:r>
              <a:rPr lang="en-US" dirty="0">
                <a:latin typeface="Bahnschrift Condensed" panose="020B0502040204020203" pitchFamily="34" charset="0"/>
              </a:rPr>
              <a:t>Application --- Funding timeline</a:t>
            </a:r>
          </a:p>
        </p:txBody>
      </p:sp>
      <p:pic>
        <p:nvPicPr>
          <p:cNvPr id="4" name="Picture 3">
            <a:extLst>
              <a:ext uri="{FF2B5EF4-FFF2-40B4-BE49-F238E27FC236}">
                <a16:creationId xmlns:a16="http://schemas.microsoft.com/office/drawing/2014/main" id="{5EBF086D-D753-A36E-B922-C8CD75EBC54A}"/>
              </a:ext>
            </a:extLst>
          </p:cNvPr>
          <p:cNvPicPr>
            <a:picLocks noChangeAspect="1"/>
          </p:cNvPicPr>
          <p:nvPr/>
        </p:nvPicPr>
        <p:blipFill rotWithShape="1">
          <a:blip r:embed="rId4"/>
          <a:srcRect b="46579"/>
          <a:stretch/>
        </p:blipFill>
        <p:spPr>
          <a:xfrm>
            <a:off x="361718" y="2204713"/>
            <a:ext cx="11728826" cy="2448573"/>
          </a:xfrm>
          <a:prstGeom prst="rect">
            <a:avLst/>
          </a:prstGeom>
        </p:spPr>
      </p:pic>
      <p:sp>
        <p:nvSpPr>
          <p:cNvPr id="9" name="Rectangle 8">
            <a:extLst>
              <a:ext uri="{FF2B5EF4-FFF2-40B4-BE49-F238E27FC236}">
                <a16:creationId xmlns:a16="http://schemas.microsoft.com/office/drawing/2014/main" id="{BAB72891-4AC0-2755-682C-FEC9654FD9B9}"/>
              </a:ext>
            </a:extLst>
          </p:cNvPr>
          <p:cNvSpPr/>
          <p:nvPr/>
        </p:nvSpPr>
        <p:spPr>
          <a:xfrm>
            <a:off x="361718" y="2661167"/>
            <a:ext cx="1918495" cy="1992119"/>
          </a:xfrm>
          <a:prstGeom prst="rect">
            <a:avLst/>
          </a:prstGeom>
          <a:solidFill>
            <a:schemeClr val="accent6">
              <a:lumMod val="60000"/>
              <a:lumOff val="40000"/>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C2E462B-863A-077C-85C6-BC29868EBC1D}"/>
              </a:ext>
            </a:extLst>
          </p:cNvPr>
          <p:cNvSpPr/>
          <p:nvPr/>
        </p:nvSpPr>
        <p:spPr>
          <a:xfrm>
            <a:off x="2280214" y="2662461"/>
            <a:ext cx="2002420" cy="1990826"/>
          </a:xfrm>
          <a:prstGeom prst="rect">
            <a:avLst/>
          </a:prstGeom>
          <a:solidFill>
            <a:schemeClr val="accent4">
              <a:lumMod val="20000"/>
              <a:lumOff val="80000"/>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BB401F9B-1EFF-CA1D-CD7A-03FD6D8F9198}"/>
              </a:ext>
            </a:extLst>
          </p:cNvPr>
          <p:cNvSpPr txBox="1">
            <a:spLocks/>
          </p:cNvSpPr>
          <p:nvPr/>
        </p:nvSpPr>
        <p:spPr>
          <a:xfrm>
            <a:off x="291600" y="1918078"/>
            <a:ext cx="2181837" cy="393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Bahnschrift Condensed" panose="020B0502040204020203" pitchFamily="34" charset="0"/>
              </a:rPr>
              <a:t>Example from a NOFO </a:t>
            </a:r>
          </a:p>
        </p:txBody>
      </p:sp>
      <p:sp>
        <p:nvSpPr>
          <p:cNvPr id="7" name="Title 1">
            <a:extLst>
              <a:ext uri="{FF2B5EF4-FFF2-40B4-BE49-F238E27FC236}">
                <a16:creationId xmlns:a16="http://schemas.microsoft.com/office/drawing/2014/main" id="{00A7270C-1649-BF00-0DB9-0F1E6120DE79}"/>
              </a:ext>
            </a:extLst>
          </p:cNvPr>
          <p:cNvSpPr txBox="1">
            <a:spLocks/>
          </p:cNvSpPr>
          <p:nvPr/>
        </p:nvSpPr>
        <p:spPr>
          <a:xfrm>
            <a:off x="361718" y="5307995"/>
            <a:ext cx="3581108" cy="393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Bahnschrift Condensed" panose="020B0502040204020203" pitchFamily="34" charset="0"/>
              </a:rPr>
              <a:t>Also common:  NIH </a:t>
            </a:r>
            <a:r>
              <a:rPr lang="en-US" sz="1800" dirty="0">
                <a:latin typeface="Bahnschrift Condensed" panose="020B0502040204020203" pitchFamily="34" charset="0"/>
                <a:hlinkClick r:id="rId5"/>
              </a:rPr>
              <a:t>standard due dates </a:t>
            </a:r>
            <a:endParaRPr lang="en-US" sz="1800" dirty="0">
              <a:latin typeface="Bahnschrift Condensed" panose="020B0502040204020203" pitchFamily="34" charset="0"/>
            </a:endParaRPr>
          </a:p>
          <a:p>
            <a:endParaRPr lang="en-US" sz="1800" dirty="0">
              <a:latin typeface="Bahnschrift Condensed" panose="020B0502040204020203" pitchFamily="34" charset="0"/>
            </a:endParaRPr>
          </a:p>
        </p:txBody>
      </p:sp>
    </p:spTree>
    <p:extLst>
      <p:ext uri="{BB962C8B-B14F-4D97-AF65-F5344CB8AC3E}">
        <p14:creationId xmlns:p14="http://schemas.microsoft.com/office/powerpoint/2010/main" val="3056194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7DEEBB-0C32-7464-6F8F-4D1E92AF1962}"/>
              </a:ext>
            </a:extLst>
          </p:cNvPr>
          <p:cNvSpPr txBox="1"/>
          <p:nvPr/>
        </p:nvSpPr>
        <p:spPr>
          <a:xfrm>
            <a:off x="1549831" y="1844298"/>
            <a:ext cx="7592231" cy="2585323"/>
          </a:xfrm>
          <a:prstGeom prst="rect">
            <a:avLst/>
          </a:prstGeom>
          <a:noFill/>
        </p:spPr>
        <p:txBody>
          <a:bodyPr wrap="square">
            <a:spAutoFit/>
          </a:bodyPr>
          <a:lstStyle/>
          <a:p>
            <a:r>
              <a:rPr lang="en-US" b="1" dirty="0">
                <a:solidFill>
                  <a:srgbClr val="333333"/>
                </a:solidFill>
                <a:latin typeface="Helvetica Neue"/>
              </a:rPr>
              <a:t>B</a:t>
            </a:r>
            <a:r>
              <a:rPr lang="en-US" b="1" dirty="0">
                <a:solidFill>
                  <a:srgbClr val="333333"/>
                </a:solidFill>
                <a:effectLst/>
                <a:latin typeface="Helvetica Neue"/>
              </a:rPr>
              <a:t>efore the due date to ensure you have time to make any application corrections </a:t>
            </a:r>
            <a:r>
              <a:rPr lang="en-US" b="0" dirty="0">
                <a:solidFill>
                  <a:srgbClr val="333333"/>
                </a:solidFill>
                <a:effectLst/>
                <a:latin typeface="Helvetica Neue"/>
              </a:rPr>
              <a:t>that might be necessary for successful submission</a:t>
            </a:r>
            <a:r>
              <a:rPr lang="en-US" b="0" i="0" dirty="0">
                <a:solidFill>
                  <a:srgbClr val="333333"/>
                </a:solidFill>
                <a:effectLst/>
                <a:latin typeface="Helvetica Neue"/>
              </a:rPr>
              <a:t>. </a:t>
            </a:r>
          </a:p>
          <a:p>
            <a:endParaRPr lang="en-US" dirty="0">
              <a:solidFill>
                <a:srgbClr val="333333"/>
              </a:solidFill>
              <a:latin typeface="Helvetica Neue"/>
            </a:endParaRPr>
          </a:p>
          <a:p>
            <a:r>
              <a:rPr lang="en-US" b="1" dirty="0">
                <a:solidFill>
                  <a:srgbClr val="333333"/>
                </a:solidFill>
                <a:latin typeface="Helvetica Neue"/>
              </a:rPr>
              <a:t>Your </a:t>
            </a:r>
            <a:r>
              <a:rPr lang="en-US" b="1" i="0" dirty="0">
                <a:solidFill>
                  <a:srgbClr val="333333"/>
                </a:solidFill>
                <a:effectLst/>
                <a:latin typeface="Helvetica Neue"/>
              </a:rPr>
              <a:t>Institution will also usually require things be sent to them to submit early</a:t>
            </a:r>
          </a:p>
          <a:p>
            <a:endParaRPr lang="en-US" dirty="0">
              <a:solidFill>
                <a:srgbClr val="333333"/>
              </a:solidFill>
              <a:latin typeface="Helvetica Neue"/>
            </a:endParaRPr>
          </a:p>
          <a:p>
            <a:r>
              <a:rPr lang="en-US" b="0" i="0" dirty="0">
                <a:solidFill>
                  <a:srgbClr val="333333"/>
                </a:solidFill>
                <a:effectLst/>
                <a:latin typeface="Helvetica Neue"/>
              </a:rPr>
              <a:t>When a submission date falls on a weekend or </a:t>
            </a:r>
            <a:r>
              <a:rPr lang="en-US" b="0" i="0" u="none" strike="noStrike" dirty="0">
                <a:effectLst/>
                <a:latin typeface="Helvetica Neue"/>
              </a:rPr>
              <a:t>Federal holiday</a:t>
            </a:r>
            <a:r>
              <a:rPr lang="en-US" b="0" i="0" dirty="0">
                <a:effectLst/>
                <a:latin typeface="Helvetica Neue"/>
              </a:rPr>
              <a:t>, </a:t>
            </a:r>
            <a:r>
              <a:rPr lang="en-US" b="0" i="0" dirty="0">
                <a:solidFill>
                  <a:srgbClr val="333333"/>
                </a:solidFill>
                <a:effectLst/>
                <a:latin typeface="Helvetica Neue"/>
              </a:rPr>
              <a:t>the application deadline is automatically extended to the next business day.</a:t>
            </a:r>
            <a:endParaRPr lang="en-US" dirty="0"/>
          </a:p>
        </p:txBody>
      </p:sp>
      <p:sp>
        <p:nvSpPr>
          <p:cNvPr id="8" name="Title 1">
            <a:extLst>
              <a:ext uri="{FF2B5EF4-FFF2-40B4-BE49-F238E27FC236}">
                <a16:creationId xmlns:a16="http://schemas.microsoft.com/office/drawing/2014/main" id="{F748D7B4-E92E-4056-4527-F6B2E88C8509}"/>
              </a:ext>
            </a:extLst>
          </p:cNvPr>
          <p:cNvSpPr>
            <a:spLocks noGrp="1"/>
          </p:cNvSpPr>
          <p:nvPr>
            <p:ph type="title"/>
          </p:nvPr>
        </p:nvSpPr>
        <p:spPr>
          <a:xfrm>
            <a:off x="1549831" y="342526"/>
            <a:ext cx="5420637" cy="1325563"/>
          </a:xfrm>
        </p:spPr>
        <p:txBody>
          <a:bodyPr/>
          <a:lstStyle/>
          <a:p>
            <a:r>
              <a:rPr lang="en-US" dirty="0">
                <a:latin typeface="Bahnschrift Condensed" panose="020B0502040204020203" pitchFamily="34" charset="0"/>
              </a:rPr>
              <a:t>Apply early…</a:t>
            </a:r>
          </a:p>
        </p:txBody>
      </p:sp>
    </p:spTree>
    <p:extLst>
      <p:ext uri="{BB962C8B-B14F-4D97-AF65-F5344CB8AC3E}">
        <p14:creationId xmlns:p14="http://schemas.microsoft.com/office/powerpoint/2010/main" val="19522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2FFBD-DE70-02F4-B9A1-F85F1E2E667E}"/>
              </a:ext>
            </a:extLst>
          </p:cNvPr>
          <p:cNvSpPr>
            <a:spLocks noGrp="1"/>
          </p:cNvSpPr>
          <p:nvPr>
            <p:ph type="title"/>
          </p:nvPr>
        </p:nvSpPr>
        <p:spPr>
          <a:xfrm>
            <a:off x="536970" y="300061"/>
            <a:ext cx="10515600" cy="1325563"/>
          </a:xfrm>
        </p:spPr>
        <p:txBody>
          <a:bodyPr/>
          <a:lstStyle/>
          <a:p>
            <a:r>
              <a:rPr lang="en-US" dirty="0">
                <a:latin typeface="Bahnschrift Condensed" panose="020B0502040204020203" pitchFamily="34" charset="0"/>
              </a:rPr>
              <a:t>Fit: Project Length, Cost and Complexity</a:t>
            </a:r>
          </a:p>
        </p:txBody>
      </p:sp>
      <p:sp>
        <p:nvSpPr>
          <p:cNvPr id="3" name="TextBox 2">
            <a:extLst>
              <a:ext uri="{FF2B5EF4-FFF2-40B4-BE49-F238E27FC236}">
                <a16:creationId xmlns:a16="http://schemas.microsoft.com/office/drawing/2014/main" id="{FB2DD107-68A7-D3F3-91DE-280F1677AE07}"/>
              </a:ext>
            </a:extLst>
          </p:cNvPr>
          <p:cNvSpPr txBox="1"/>
          <p:nvPr/>
        </p:nvSpPr>
        <p:spPr>
          <a:xfrm>
            <a:off x="288228" y="1625624"/>
            <a:ext cx="8031892" cy="3416320"/>
          </a:xfrm>
          <a:prstGeom prst="rect">
            <a:avLst/>
          </a:prstGeom>
          <a:noFill/>
        </p:spPr>
        <p:txBody>
          <a:bodyPr wrap="square">
            <a:spAutoFit/>
          </a:bodyPr>
          <a:lstStyle/>
          <a:p>
            <a:r>
              <a:rPr lang="en-US" sz="2400" dirty="0">
                <a:latin typeface="Bahnschrift Light Condensed" panose="020B0502040204020203" pitchFamily="34" charset="0"/>
              </a:rPr>
              <a:t>Lots of factors! Consider:</a:t>
            </a:r>
          </a:p>
          <a:p>
            <a:pPr lvl="1"/>
            <a:endParaRPr lang="en-US" sz="2400" dirty="0">
              <a:latin typeface="Bahnschrift Light Condensed" panose="020B0502040204020203" pitchFamily="34" charset="0"/>
            </a:endParaRPr>
          </a:p>
          <a:p>
            <a:pPr lvl="1"/>
            <a:endParaRPr lang="en-US" sz="2400" dirty="0">
              <a:latin typeface="Bahnschrift Light Condensed" panose="020B0502040204020203" pitchFamily="34" charset="0"/>
            </a:endParaRPr>
          </a:p>
          <a:p>
            <a:pPr lvl="1"/>
            <a:r>
              <a:rPr lang="en-US" sz="2400" dirty="0">
                <a:latin typeface="Bahnschrift Light Condensed" panose="020B0502040204020203" pitchFamily="34" charset="0"/>
              </a:rPr>
              <a:t>Do you have preliminary data already? </a:t>
            </a:r>
          </a:p>
          <a:p>
            <a:pPr lvl="1"/>
            <a:endParaRPr lang="en-US" sz="2400" dirty="0">
              <a:latin typeface="Bahnschrift Light Condensed" panose="020B0502040204020203" pitchFamily="34" charset="0"/>
            </a:endParaRPr>
          </a:p>
          <a:p>
            <a:pPr lvl="1"/>
            <a:r>
              <a:rPr lang="en-US" sz="2400" dirty="0">
                <a:latin typeface="Bahnschrift Light Condensed" panose="020B0502040204020203" pitchFamily="34" charset="0"/>
              </a:rPr>
              <a:t>How much time will you need to complete the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latin typeface="Bahnschrift Light Condensed" panose="020B0502040204020203" pitchFamily="34" charset="0"/>
              </a:rPr>
              <a:t>How big is your likely budget?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latin typeface="Bahnschrift Light Condensed" panose="020B0502040204020203" pitchFamily="34" charset="0"/>
            </a:endParaRPr>
          </a:p>
          <a:p>
            <a:pPr lvl="1"/>
            <a:r>
              <a:rPr lang="en-US" sz="2400" dirty="0">
                <a:latin typeface="Bahnschrift Light Condensed" panose="020B0502040204020203" pitchFamily="34" charset="0"/>
              </a:rPr>
              <a:t>How much experience do you have leading projects/grants?</a:t>
            </a:r>
          </a:p>
        </p:txBody>
      </p:sp>
      <p:pic>
        <p:nvPicPr>
          <p:cNvPr id="4" name="Picture 3">
            <a:extLst>
              <a:ext uri="{FF2B5EF4-FFF2-40B4-BE49-F238E27FC236}">
                <a16:creationId xmlns:a16="http://schemas.microsoft.com/office/drawing/2014/main" id="{EEA32E9D-3755-CBFE-B56A-2E1CF8EA06EB}"/>
              </a:ext>
            </a:extLst>
          </p:cNvPr>
          <p:cNvPicPr>
            <a:picLocks noChangeAspect="1"/>
          </p:cNvPicPr>
          <p:nvPr/>
        </p:nvPicPr>
        <p:blipFill>
          <a:blip r:embed="rId3"/>
          <a:stretch>
            <a:fillRect/>
          </a:stretch>
        </p:blipFill>
        <p:spPr>
          <a:xfrm>
            <a:off x="7489235" y="2142543"/>
            <a:ext cx="4369604" cy="3121145"/>
          </a:xfrm>
          <a:prstGeom prst="rect">
            <a:avLst/>
          </a:prstGeom>
        </p:spPr>
      </p:pic>
      <p:cxnSp>
        <p:nvCxnSpPr>
          <p:cNvPr id="6" name="Straight Arrow Connector 5">
            <a:extLst>
              <a:ext uri="{FF2B5EF4-FFF2-40B4-BE49-F238E27FC236}">
                <a16:creationId xmlns:a16="http://schemas.microsoft.com/office/drawing/2014/main" id="{464954F7-50F8-8600-722D-6DE803E7E4D1}"/>
              </a:ext>
            </a:extLst>
          </p:cNvPr>
          <p:cNvCxnSpPr>
            <a:cxnSpLocks/>
          </p:cNvCxnSpPr>
          <p:nvPr/>
        </p:nvCxnSpPr>
        <p:spPr>
          <a:xfrm flipV="1">
            <a:off x="6899564" y="4128321"/>
            <a:ext cx="868218" cy="695123"/>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8D8101-CE64-696C-A0EF-31197D8EA44B}"/>
              </a:ext>
            </a:extLst>
          </p:cNvPr>
          <p:cNvCxnSpPr>
            <a:cxnSpLocks/>
          </p:cNvCxnSpPr>
          <p:nvPr/>
        </p:nvCxnSpPr>
        <p:spPr>
          <a:xfrm flipV="1">
            <a:off x="6473600" y="3680813"/>
            <a:ext cx="1294182" cy="22302"/>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970B5EC-D9B7-B026-F503-A243FA529A7B}"/>
              </a:ext>
            </a:extLst>
          </p:cNvPr>
          <p:cNvSpPr txBox="1"/>
          <p:nvPr/>
        </p:nvSpPr>
        <p:spPr>
          <a:xfrm>
            <a:off x="8270216" y="6297527"/>
            <a:ext cx="2669028" cy="369332"/>
          </a:xfrm>
          <a:prstGeom prst="rect">
            <a:avLst/>
          </a:prstGeom>
          <a:noFill/>
        </p:spPr>
        <p:txBody>
          <a:bodyPr wrap="square">
            <a:spAutoFit/>
          </a:bodyPr>
          <a:lstStyle/>
          <a:p>
            <a:r>
              <a:rPr lang="en-US" sz="1800" dirty="0">
                <a:latin typeface="Bahnschrift Light Condensed" panose="020B0502040204020203" pitchFamily="34" charset="0"/>
              </a:rPr>
              <a:t>Also:  CTRL-F search $, year</a:t>
            </a:r>
          </a:p>
        </p:txBody>
      </p:sp>
    </p:spTree>
    <p:extLst>
      <p:ext uri="{BB962C8B-B14F-4D97-AF65-F5344CB8AC3E}">
        <p14:creationId xmlns:p14="http://schemas.microsoft.com/office/powerpoint/2010/main" val="284095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D165DF-27F6-1909-5520-298B8B061BA9}"/>
              </a:ext>
            </a:extLst>
          </p:cNvPr>
          <p:cNvSpPr>
            <a:spLocks noGrp="1"/>
          </p:cNvSpPr>
          <p:nvPr>
            <p:ph type="sldNum" sz="quarter" idx="4"/>
          </p:nvPr>
        </p:nvSpPr>
        <p:spPr>
          <a:xfrm>
            <a:off x="11650824" y="63563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Calibri" panose="020F0502020204030204" pitchFamily="34" charset="0"/>
                <a:ea typeface="+mn-ea"/>
                <a:cs typeface="Calibri" panose="020F050202020403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latin typeface="Bahnschrift Condensed" panose="020B0502040204020203" pitchFamily="34" charset="0"/>
              </a:rPr>
              <a:pPr/>
              <a:t>23</a:t>
            </a:fld>
            <a:endParaRPr lang="en-US" dirty="0">
              <a:latin typeface="Bahnschrift Condensed" panose="020B0502040204020203" pitchFamily="34" charset="0"/>
            </a:endParaRPr>
          </a:p>
        </p:txBody>
      </p:sp>
      <p:sp>
        <p:nvSpPr>
          <p:cNvPr id="3" name="Title 2">
            <a:extLst>
              <a:ext uri="{FF2B5EF4-FFF2-40B4-BE49-F238E27FC236}">
                <a16:creationId xmlns:a16="http://schemas.microsoft.com/office/drawing/2014/main" id="{C3B5797A-6068-00F3-57A5-7D13FBE73C3D}"/>
              </a:ext>
            </a:extLst>
          </p:cNvPr>
          <p:cNvSpPr>
            <a:spLocks noGrp="1"/>
          </p:cNvSpPr>
          <p:nvPr>
            <p:ph type="title"/>
          </p:nvPr>
        </p:nvSpPr>
        <p:spPr>
          <a:xfrm>
            <a:off x="604350" y="786129"/>
            <a:ext cx="10515600" cy="1325563"/>
          </a:xfrm>
        </p:spPr>
        <p:txBody>
          <a:bodyPr/>
          <a:lstStyle/>
          <a:p>
            <a:r>
              <a:rPr lang="en-US" dirty="0">
                <a:latin typeface="Bahnschrift Condensed" panose="020B0502040204020203" pitchFamily="34" charset="0"/>
              </a:rPr>
              <a:t>Range of Funding Opportunities (Research Grants)</a:t>
            </a:r>
          </a:p>
        </p:txBody>
      </p:sp>
      <p:grpSp>
        <p:nvGrpSpPr>
          <p:cNvPr id="4" name="Group 3">
            <a:extLst>
              <a:ext uri="{FF2B5EF4-FFF2-40B4-BE49-F238E27FC236}">
                <a16:creationId xmlns:a16="http://schemas.microsoft.com/office/drawing/2014/main" id="{39CAFA45-C9ED-5937-567C-9E8D39793230}"/>
              </a:ext>
            </a:extLst>
          </p:cNvPr>
          <p:cNvGrpSpPr/>
          <p:nvPr/>
        </p:nvGrpSpPr>
        <p:grpSpPr>
          <a:xfrm>
            <a:off x="1394534" y="3807348"/>
            <a:ext cx="10549424" cy="2159728"/>
            <a:chOff x="708383" y="1458683"/>
            <a:chExt cx="11178817" cy="2159728"/>
          </a:xfrm>
          <a:gradFill flip="none" rotWithShape="1">
            <a:gsLst>
              <a:gs pos="0">
                <a:schemeClr val="bg1"/>
              </a:gs>
              <a:gs pos="100000">
                <a:schemeClr val="accent1">
                  <a:lumMod val="75000"/>
                </a:schemeClr>
              </a:gs>
              <a:gs pos="100000">
                <a:schemeClr val="accent1">
                  <a:lumMod val="30000"/>
                  <a:lumOff val="70000"/>
                </a:schemeClr>
              </a:gs>
            </a:gsLst>
            <a:lin ang="0" scaled="1"/>
            <a:tileRect/>
          </a:gradFill>
        </p:grpSpPr>
        <p:sp>
          <p:nvSpPr>
            <p:cNvPr id="5" name="TextBox 4">
              <a:extLst>
                <a:ext uri="{FF2B5EF4-FFF2-40B4-BE49-F238E27FC236}">
                  <a16:creationId xmlns:a16="http://schemas.microsoft.com/office/drawing/2014/main" id="{9DE7590C-3951-07A4-2F64-A3B9A5DAD402}"/>
                </a:ext>
              </a:extLst>
            </p:cNvPr>
            <p:cNvSpPr txBox="1"/>
            <p:nvPr/>
          </p:nvSpPr>
          <p:spPr>
            <a:xfrm>
              <a:off x="708383" y="2314411"/>
              <a:ext cx="2207622" cy="369332"/>
            </a:xfrm>
            <a:prstGeom prst="rect">
              <a:avLst/>
            </a:prstGeom>
            <a:grpFill/>
          </p:spPr>
          <p:txBody>
            <a:bodyPr wrap="square" rtlCol="0">
              <a:spAutoFit/>
            </a:bodyPr>
            <a:lstStyle/>
            <a:p>
              <a:r>
                <a:rPr lang="en-US" dirty="0">
                  <a:latin typeface="Bahnschrift Condensed" panose="020B0502040204020203" pitchFamily="34" charset="0"/>
                </a:rPr>
                <a:t>Undergrad</a:t>
              </a:r>
            </a:p>
          </p:txBody>
        </p:sp>
        <p:sp>
          <p:nvSpPr>
            <p:cNvPr id="6" name="TextBox 5">
              <a:extLst>
                <a:ext uri="{FF2B5EF4-FFF2-40B4-BE49-F238E27FC236}">
                  <a16:creationId xmlns:a16="http://schemas.microsoft.com/office/drawing/2014/main" id="{3DB9D168-AC2F-06A5-2E66-86B999914E98}"/>
                </a:ext>
              </a:extLst>
            </p:cNvPr>
            <p:cNvSpPr txBox="1"/>
            <p:nvPr/>
          </p:nvSpPr>
          <p:spPr>
            <a:xfrm>
              <a:off x="3098884" y="2314411"/>
              <a:ext cx="2219378" cy="369332"/>
            </a:xfrm>
            <a:prstGeom prst="rect">
              <a:avLst/>
            </a:prstGeom>
            <a:grpFill/>
          </p:spPr>
          <p:txBody>
            <a:bodyPr wrap="square" rtlCol="0">
              <a:spAutoFit/>
            </a:bodyPr>
            <a:lstStyle/>
            <a:p>
              <a:r>
                <a:rPr lang="en-US" dirty="0">
                  <a:latin typeface="Bahnschrift Condensed" panose="020B0502040204020203" pitchFamily="34" charset="0"/>
                </a:rPr>
                <a:t>Grad Student</a:t>
              </a:r>
            </a:p>
          </p:txBody>
        </p:sp>
        <p:sp>
          <p:nvSpPr>
            <p:cNvPr id="7" name="TextBox 6">
              <a:extLst>
                <a:ext uri="{FF2B5EF4-FFF2-40B4-BE49-F238E27FC236}">
                  <a16:creationId xmlns:a16="http://schemas.microsoft.com/office/drawing/2014/main" id="{67A29459-23D5-4057-CBDE-2FEF4A007E65}"/>
                </a:ext>
              </a:extLst>
            </p:cNvPr>
            <p:cNvSpPr txBox="1"/>
            <p:nvPr/>
          </p:nvSpPr>
          <p:spPr>
            <a:xfrm>
              <a:off x="6364602" y="2314411"/>
              <a:ext cx="2246182" cy="369332"/>
            </a:xfrm>
            <a:prstGeom prst="rect">
              <a:avLst/>
            </a:prstGeom>
            <a:grpFill/>
          </p:spPr>
          <p:txBody>
            <a:bodyPr wrap="square" rtlCol="0">
              <a:spAutoFit/>
            </a:bodyPr>
            <a:lstStyle/>
            <a:p>
              <a:r>
                <a:rPr lang="en-US" dirty="0">
                  <a:latin typeface="Bahnschrift Condensed" panose="020B0502040204020203" pitchFamily="34" charset="0"/>
                </a:rPr>
                <a:t>Post-doc</a:t>
              </a:r>
            </a:p>
          </p:txBody>
        </p:sp>
        <p:sp>
          <p:nvSpPr>
            <p:cNvPr id="8" name="TextBox 7">
              <a:extLst>
                <a:ext uri="{FF2B5EF4-FFF2-40B4-BE49-F238E27FC236}">
                  <a16:creationId xmlns:a16="http://schemas.microsoft.com/office/drawing/2014/main" id="{611A4D27-D9DA-B0B6-E023-A5A089DBB866}"/>
                </a:ext>
              </a:extLst>
            </p:cNvPr>
            <p:cNvSpPr txBox="1"/>
            <p:nvPr/>
          </p:nvSpPr>
          <p:spPr>
            <a:xfrm>
              <a:off x="8872667" y="2314411"/>
              <a:ext cx="2434042" cy="369332"/>
            </a:xfrm>
            <a:prstGeom prst="rect">
              <a:avLst/>
            </a:prstGeom>
            <a:grpFill/>
          </p:spPr>
          <p:txBody>
            <a:bodyPr wrap="square" rtlCol="0">
              <a:spAutoFit/>
            </a:bodyPr>
            <a:lstStyle/>
            <a:p>
              <a:r>
                <a:rPr lang="en-US" dirty="0">
                  <a:latin typeface="Bahnschrift Condensed" panose="020B0502040204020203" pitchFamily="34" charset="0"/>
                </a:rPr>
                <a:t>Early Faculty</a:t>
              </a:r>
            </a:p>
          </p:txBody>
        </p:sp>
        <p:sp>
          <p:nvSpPr>
            <p:cNvPr id="9" name="Arrow: Right 8">
              <a:extLst>
                <a:ext uri="{FF2B5EF4-FFF2-40B4-BE49-F238E27FC236}">
                  <a16:creationId xmlns:a16="http://schemas.microsoft.com/office/drawing/2014/main" id="{746E01AF-6D0F-E4B2-6FFA-115538335430}"/>
                </a:ext>
              </a:extLst>
            </p:cNvPr>
            <p:cNvSpPr/>
            <p:nvPr/>
          </p:nvSpPr>
          <p:spPr>
            <a:xfrm>
              <a:off x="708383" y="1458683"/>
              <a:ext cx="11178817" cy="215972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nschrift Condensed" panose="020B0502040204020203" pitchFamily="34" charset="0"/>
              </a:endParaRPr>
            </a:p>
          </p:txBody>
        </p:sp>
      </p:grpSp>
      <p:sp>
        <p:nvSpPr>
          <p:cNvPr id="13" name="TextBox 12">
            <a:extLst>
              <a:ext uri="{FF2B5EF4-FFF2-40B4-BE49-F238E27FC236}">
                <a16:creationId xmlns:a16="http://schemas.microsoft.com/office/drawing/2014/main" id="{5CB2269F-51DC-7323-B5BE-8618ED0702FA}"/>
              </a:ext>
            </a:extLst>
          </p:cNvPr>
          <p:cNvSpPr txBox="1"/>
          <p:nvPr/>
        </p:nvSpPr>
        <p:spPr>
          <a:xfrm>
            <a:off x="1394534" y="3340197"/>
            <a:ext cx="2185974" cy="923330"/>
          </a:xfrm>
          <a:prstGeom prst="rect">
            <a:avLst/>
          </a:prstGeom>
          <a:noFill/>
        </p:spPr>
        <p:txBody>
          <a:bodyPr wrap="square" rtlCol="0">
            <a:spAutoFit/>
          </a:bodyPr>
          <a:lstStyle/>
          <a:p>
            <a:r>
              <a:rPr lang="en-US" dirty="0">
                <a:latin typeface="Bahnschrift Condensed" panose="020B0502040204020203" pitchFamily="34" charset="0"/>
              </a:rPr>
              <a:t>$</a:t>
            </a:r>
          </a:p>
          <a:p>
            <a:r>
              <a:rPr lang="en-US" dirty="0">
                <a:latin typeface="Bahnschrift Condensed" panose="020B0502040204020203" pitchFamily="34" charset="0"/>
              </a:rPr>
              <a:t>1 – 2 years</a:t>
            </a:r>
          </a:p>
          <a:p>
            <a:r>
              <a:rPr lang="en-US" dirty="0">
                <a:latin typeface="Bahnschrift Condensed" panose="020B0502040204020203" pitchFamily="34" charset="0"/>
              </a:rPr>
              <a:t>No prelim data</a:t>
            </a:r>
          </a:p>
        </p:txBody>
      </p:sp>
      <p:sp>
        <p:nvSpPr>
          <p:cNvPr id="14" name="TextBox 13">
            <a:extLst>
              <a:ext uri="{FF2B5EF4-FFF2-40B4-BE49-F238E27FC236}">
                <a16:creationId xmlns:a16="http://schemas.microsoft.com/office/drawing/2014/main" id="{078AB91C-8F16-3051-6837-E554D685D5D5}"/>
              </a:ext>
            </a:extLst>
          </p:cNvPr>
          <p:cNvSpPr txBox="1"/>
          <p:nvPr/>
        </p:nvSpPr>
        <p:spPr>
          <a:xfrm>
            <a:off x="1372886" y="2478378"/>
            <a:ext cx="2390501" cy="646331"/>
          </a:xfrm>
          <a:prstGeom prst="rect">
            <a:avLst/>
          </a:prstGeom>
          <a:noFill/>
        </p:spPr>
        <p:txBody>
          <a:bodyPr wrap="square" rtlCol="0">
            <a:spAutoFit/>
          </a:bodyPr>
          <a:lstStyle/>
          <a:p>
            <a:r>
              <a:rPr lang="en-US" dirty="0">
                <a:latin typeface="Bahnschrift Condensed" panose="020B0502040204020203" pitchFamily="34" charset="0"/>
              </a:rPr>
              <a:t>R03</a:t>
            </a:r>
          </a:p>
          <a:p>
            <a:endParaRPr lang="en-US" dirty="0">
              <a:latin typeface="Bahnschrift Condensed" panose="020B0502040204020203" pitchFamily="34" charset="0"/>
            </a:endParaRPr>
          </a:p>
        </p:txBody>
      </p:sp>
      <p:sp>
        <p:nvSpPr>
          <p:cNvPr id="15" name="TextBox 14">
            <a:extLst>
              <a:ext uri="{FF2B5EF4-FFF2-40B4-BE49-F238E27FC236}">
                <a16:creationId xmlns:a16="http://schemas.microsoft.com/office/drawing/2014/main" id="{20A2C104-C393-BDA9-3C60-D31A84889FDC}"/>
              </a:ext>
            </a:extLst>
          </p:cNvPr>
          <p:cNvSpPr txBox="1"/>
          <p:nvPr/>
        </p:nvSpPr>
        <p:spPr>
          <a:xfrm>
            <a:off x="3676178" y="3310638"/>
            <a:ext cx="2185972" cy="923330"/>
          </a:xfrm>
          <a:prstGeom prst="rect">
            <a:avLst/>
          </a:prstGeom>
          <a:noFill/>
        </p:spPr>
        <p:txBody>
          <a:bodyPr wrap="square" rtlCol="0">
            <a:spAutoFit/>
          </a:bodyPr>
          <a:lstStyle/>
          <a:p>
            <a:r>
              <a:rPr lang="en-US" dirty="0">
                <a:latin typeface="Bahnschrift Condensed" panose="020B0502040204020203" pitchFamily="34" charset="0"/>
              </a:rPr>
              <a:t>$$</a:t>
            </a:r>
          </a:p>
          <a:p>
            <a:r>
              <a:rPr lang="en-US" dirty="0">
                <a:latin typeface="Bahnschrift Condensed" panose="020B0502040204020203" pitchFamily="34" charset="0"/>
              </a:rPr>
              <a:t>2 years</a:t>
            </a:r>
          </a:p>
          <a:p>
            <a:r>
              <a:rPr lang="en-US" dirty="0">
                <a:latin typeface="Bahnschrift Condensed" panose="020B0502040204020203" pitchFamily="34" charset="0"/>
              </a:rPr>
              <a:t>No prelim data</a:t>
            </a:r>
          </a:p>
        </p:txBody>
      </p:sp>
      <p:sp>
        <p:nvSpPr>
          <p:cNvPr id="16" name="TextBox 15">
            <a:extLst>
              <a:ext uri="{FF2B5EF4-FFF2-40B4-BE49-F238E27FC236}">
                <a16:creationId xmlns:a16="http://schemas.microsoft.com/office/drawing/2014/main" id="{0105F430-2CA2-6780-7224-FE86CABE5161}"/>
              </a:ext>
            </a:extLst>
          </p:cNvPr>
          <p:cNvSpPr txBox="1"/>
          <p:nvPr/>
        </p:nvSpPr>
        <p:spPr>
          <a:xfrm>
            <a:off x="3676178" y="2478378"/>
            <a:ext cx="2934784" cy="369332"/>
          </a:xfrm>
          <a:prstGeom prst="rect">
            <a:avLst/>
          </a:prstGeom>
          <a:noFill/>
        </p:spPr>
        <p:txBody>
          <a:bodyPr wrap="square" rtlCol="0">
            <a:spAutoFit/>
          </a:bodyPr>
          <a:lstStyle/>
          <a:p>
            <a:r>
              <a:rPr lang="en-US" dirty="0">
                <a:latin typeface="Bahnschrift Condensed" panose="020B0502040204020203" pitchFamily="34" charset="0"/>
              </a:rPr>
              <a:t>R21</a:t>
            </a:r>
          </a:p>
        </p:txBody>
      </p:sp>
      <p:sp>
        <p:nvSpPr>
          <p:cNvPr id="17" name="TextBox 16">
            <a:extLst>
              <a:ext uri="{FF2B5EF4-FFF2-40B4-BE49-F238E27FC236}">
                <a16:creationId xmlns:a16="http://schemas.microsoft.com/office/drawing/2014/main" id="{8102A3BE-E471-9047-1BBE-03D8DA53A88B}"/>
              </a:ext>
            </a:extLst>
          </p:cNvPr>
          <p:cNvSpPr txBox="1"/>
          <p:nvPr/>
        </p:nvSpPr>
        <p:spPr>
          <a:xfrm>
            <a:off x="5719275" y="3334106"/>
            <a:ext cx="3176008" cy="923330"/>
          </a:xfrm>
          <a:prstGeom prst="rect">
            <a:avLst/>
          </a:prstGeom>
          <a:noFill/>
        </p:spPr>
        <p:txBody>
          <a:bodyPr wrap="square" rtlCol="0">
            <a:spAutoFit/>
          </a:bodyPr>
          <a:lstStyle/>
          <a:p>
            <a:r>
              <a:rPr lang="en-US" dirty="0">
                <a:latin typeface="Bahnschrift Condensed" panose="020B0502040204020203" pitchFamily="34" charset="0"/>
              </a:rPr>
              <a:t>$$$</a:t>
            </a:r>
          </a:p>
          <a:p>
            <a:r>
              <a:rPr lang="en-US" dirty="0">
                <a:latin typeface="Bahnschrift Condensed" panose="020B0502040204020203" pitchFamily="34" charset="0"/>
              </a:rPr>
              <a:t>3 – 5 years</a:t>
            </a:r>
          </a:p>
          <a:p>
            <a:r>
              <a:rPr lang="en-US" dirty="0">
                <a:latin typeface="Bahnschrift Condensed" panose="020B0502040204020203" pitchFamily="34" charset="0"/>
              </a:rPr>
              <a:t>Prelim data required</a:t>
            </a:r>
          </a:p>
        </p:txBody>
      </p:sp>
      <p:sp>
        <p:nvSpPr>
          <p:cNvPr id="18" name="TextBox 17">
            <a:extLst>
              <a:ext uri="{FF2B5EF4-FFF2-40B4-BE49-F238E27FC236}">
                <a16:creationId xmlns:a16="http://schemas.microsoft.com/office/drawing/2014/main" id="{4091E7DD-6361-BC95-0263-512EF5B0B3AD}"/>
              </a:ext>
            </a:extLst>
          </p:cNvPr>
          <p:cNvSpPr txBox="1"/>
          <p:nvPr/>
        </p:nvSpPr>
        <p:spPr>
          <a:xfrm>
            <a:off x="5719275" y="2478378"/>
            <a:ext cx="2795933" cy="369332"/>
          </a:xfrm>
          <a:prstGeom prst="rect">
            <a:avLst/>
          </a:prstGeom>
          <a:noFill/>
        </p:spPr>
        <p:txBody>
          <a:bodyPr wrap="square" rtlCol="0">
            <a:spAutoFit/>
          </a:bodyPr>
          <a:lstStyle/>
          <a:p>
            <a:r>
              <a:rPr lang="en-US" dirty="0">
                <a:latin typeface="Bahnschrift Condensed" panose="020B0502040204020203" pitchFamily="34" charset="0"/>
              </a:rPr>
              <a:t>R01</a:t>
            </a:r>
          </a:p>
        </p:txBody>
      </p:sp>
      <p:sp>
        <p:nvSpPr>
          <p:cNvPr id="19" name="TextBox 18">
            <a:extLst>
              <a:ext uri="{FF2B5EF4-FFF2-40B4-BE49-F238E27FC236}">
                <a16:creationId xmlns:a16="http://schemas.microsoft.com/office/drawing/2014/main" id="{0EEFC31C-F521-AC9C-688E-1C02069F8A6B}"/>
              </a:ext>
            </a:extLst>
          </p:cNvPr>
          <p:cNvSpPr txBox="1"/>
          <p:nvPr/>
        </p:nvSpPr>
        <p:spPr>
          <a:xfrm>
            <a:off x="8537749" y="3310633"/>
            <a:ext cx="2434042" cy="923330"/>
          </a:xfrm>
          <a:prstGeom prst="rect">
            <a:avLst/>
          </a:prstGeom>
          <a:noFill/>
        </p:spPr>
        <p:txBody>
          <a:bodyPr wrap="square" rtlCol="0">
            <a:spAutoFit/>
          </a:bodyPr>
          <a:lstStyle/>
          <a:p>
            <a:r>
              <a:rPr lang="en-US" dirty="0">
                <a:latin typeface="Bahnschrift Condensed" panose="020B0502040204020203" pitchFamily="34" charset="0"/>
              </a:rPr>
              <a:t>$$$$</a:t>
            </a:r>
          </a:p>
          <a:p>
            <a:r>
              <a:rPr lang="en-US" dirty="0">
                <a:latin typeface="Bahnschrift Condensed" panose="020B0502040204020203" pitchFamily="34" charset="0"/>
              </a:rPr>
              <a:t>4 – 5 years</a:t>
            </a:r>
          </a:p>
          <a:p>
            <a:r>
              <a:rPr lang="en-US" dirty="0">
                <a:latin typeface="Bahnschrift Condensed" panose="020B0502040204020203" pitchFamily="34" charset="0"/>
              </a:rPr>
              <a:t>Complex project</a:t>
            </a:r>
          </a:p>
        </p:txBody>
      </p:sp>
      <p:sp>
        <p:nvSpPr>
          <p:cNvPr id="20" name="TextBox 19">
            <a:extLst>
              <a:ext uri="{FF2B5EF4-FFF2-40B4-BE49-F238E27FC236}">
                <a16:creationId xmlns:a16="http://schemas.microsoft.com/office/drawing/2014/main" id="{F5B2F9BF-A68A-9BFA-0A6B-B4B9BEB02039}"/>
              </a:ext>
            </a:extLst>
          </p:cNvPr>
          <p:cNvSpPr txBox="1"/>
          <p:nvPr/>
        </p:nvSpPr>
        <p:spPr>
          <a:xfrm>
            <a:off x="8537749" y="2478378"/>
            <a:ext cx="3157607" cy="646331"/>
          </a:xfrm>
          <a:prstGeom prst="rect">
            <a:avLst/>
          </a:prstGeom>
          <a:noFill/>
        </p:spPr>
        <p:txBody>
          <a:bodyPr wrap="square" rtlCol="0">
            <a:spAutoFit/>
          </a:bodyPr>
          <a:lstStyle/>
          <a:p>
            <a:r>
              <a:rPr lang="en-US" dirty="0">
                <a:latin typeface="Bahnschrift Condensed" panose="020B0502040204020203" pitchFamily="34" charset="0"/>
              </a:rPr>
              <a:t>Cooperative Agreements (U)</a:t>
            </a:r>
          </a:p>
          <a:p>
            <a:r>
              <a:rPr lang="en-US" dirty="0">
                <a:latin typeface="Bahnschrift Condensed" panose="020B0502040204020203" pitchFamily="34" charset="0"/>
              </a:rPr>
              <a:t>Center Grants, Consortia</a:t>
            </a:r>
          </a:p>
        </p:txBody>
      </p:sp>
      <p:sp>
        <p:nvSpPr>
          <p:cNvPr id="10" name="TextBox 9">
            <a:extLst>
              <a:ext uri="{FF2B5EF4-FFF2-40B4-BE49-F238E27FC236}">
                <a16:creationId xmlns:a16="http://schemas.microsoft.com/office/drawing/2014/main" id="{7903A34D-3D53-9A26-E784-E899387F068C}"/>
              </a:ext>
            </a:extLst>
          </p:cNvPr>
          <p:cNvSpPr txBox="1"/>
          <p:nvPr/>
        </p:nvSpPr>
        <p:spPr>
          <a:xfrm>
            <a:off x="45697" y="2471165"/>
            <a:ext cx="2390501" cy="646331"/>
          </a:xfrm>
          <a:prstGeom prst="rect">
            <a:avLst/>
          </a:prstGeom>
          <a:noFill/>
        </p:spPr>
        <p:txBody>
          <a:bodyPr wrap="square" rtlCol="0">
            <a:spAutoFit/>
          </a:bodyPr>
          <a:lstStyle/>
          <a:p>
            <a:r>
              <a:rPr lang="en-US" dirty="0">
                <a:latin typeface="Bahnschrift Condensed" panose="020B0502040204020203" pitchFamily="34" charset="0"/>
              </a:rPr>
              <a:t>Activity</a:t>
            </a:r>
          </a:p>
          <a:p>
            <a:endParaRPr lang="en-US" dirty="0">
              <a:latin typeface="Bahnschrift Condensed" panose="020B0502040204020203" pitchFamily="34" charset="0"/>
            </a:endParaRPr>
          </a:p>
        </p:txBody>
      </p:sp>
      <p:sp>
        <p:nvSpPr>
          <p:cNvPr id="11" name="TextBox 10">
            <a:extLst>
              <a:ext uri="{FF2B5EF4-FFF2-40B4-BE49-F238E27FC236}">
                <a16:creationId xmlns:a16="http://schemas.microsoft.com/office/drawing/2014/main" id="{DA87E5D3-2ED3-8B55-12A7-619F1517F193}"/>
              </a:ext>
            </a:extLst>
          </p:cNvPr>
          <p:cNvSpPr txBox="1"/>
          <p:nvPr/>
        </p:nvSpPr>
        <p:spPr>
          <a:xfrm>
            <a:off x="103613" y="3324403"/>
            <a:ext cx="2390501" cy="1200329"/>
          </a:xfrm>
          <a:prstGeom prst="rect">
            <a:avLst/>
          </a:prstGeom>
          <a:noFill/>
        </p:spPr>
        <p:txBody>
          <a:bodyPr wrap="square" rtlCol="0">
            <a:spAutoFit/>
          </a:bodyPr>
          <a:lstStyle/>
          <a:p>
            <a:r>
              <a:rPr lang="en-US" dirty="0">
                <a:latin typeface="Bahnschrift Condensed" panose="020B0502040204020203" pitchFamily="34" charset="0"/>
              </a:rPr>
              <a:t>Budget</a:t>
            </a:r>
          </a:p>
          <a:p>
            <a:r>
              <a:rPr lang="en-US" dirty="0">
                <a:latin typeface="Bahnschrift Condensed" panose="020B0502040204020203" pitchFamily="34" charset="0"/>
              </a:rPr>
              <a:t>Project length</a:t>
            </a:r>
          </a:p>
          <a:p>
            <a:r>
              <a:rPr lang="en-US" dirty="0">
                <a:latin typeface="Bahnschrift Condensed" panose="020B0502040204020203" pitchFamily="34" charset="0"/>
              </a:rPr>
              <a:t>Complexity</a:t>
            </a:r>
          </a:p>
          <a:p>
            <a:endParaRPr lang="en-US" dirty="0">
              <a:latin typeface="Bahnschrift Condensed" panose="020B0502040204020203" pitchFamily="34" charset="0"/>
            </a:endParaRPr>
          </a:p>
        </p:txBody>
      </p:sp>
      <p:pic>
        <p:nvPicPr>
          <p:cNvPr id="12" name="Graphic 11" descr="Rabbit with solid fill">
            <a:extLst>
              <a:ext uri="{FF2B5EF4-FFF2-40B4-BE49-F238E27FC236}">
                <a16:creationId xmlns:a16="http://schemas.microsoft.com/office/drawing/2014/main" id="{B1CE0507-8D09-EAE7-4795-20791E5488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5220" y="5463708"/>
            <a:ext cx="698006" cy="698006"/>
          </a:xfrm>
          <a:prstGeom prst="rect">
            <a:avLst/>
          </a:prstGeom>
        </p:spPr>
      </p:pic>
      <p:pic>
        <p:nvPicPr>
          <p:cNvPr id="21" name="Graphic 20" descr="Rabbit with solid fill">
            <a:extLst>
              <a:ext uri="{FF2B5EF4-FFF2-40B4-BE49-F238E27FC236}">
                <a16:creationId xmlns:a16="http://schemas.microsoft.com/office/drawing/2014/main" id="{76C84D88-A9C3-2C83-FE10-F56A6C593A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9133" y="5736404"/>
            <a:ext cx="698006" cy="698006"/>
          </a:xfrm>
          <a:prstGeom prst="rect">
            <a:avLst/>
          </a:prstGeom>
        </p:spPr>
      </p:pic>
      <p:pic>
        <p:nvPicPr>
          <p:cNvPr id="22" name="Graphic 21" descr="Rabbit with solid fill">
            <a:extLst>
              <a:ext uri="{FF2B5EF4-FFF2-40B4-BE49-F238E27FC236}">
                <a16:creationId xmlns:a16="http://schemas.microsoft.com/office/drawing/2014/main" id="{9E94750C-31DA-A88B-5F91-0A99F4175E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9856" y="5367628"/>
            <a:ext cx="698006" cy="698006"/>
          </a:xfrm>
          <a:prstGeom prst="rect">
            <a:avLst/>
          </a:prstGeom>
        </p:spPr>
      </p:pic>
      <p:pic>
        <p:nvPicPr>
          <p:cNvPr id="23" name="Graphic 22" descr="Rabbit with solid fill">
            <a:extLst>
              <a:ext uri="{FF2B5EF4-FFF2-40B4-BE49-F238E27FC236}">
                <a16:creationId xmlns:a16="http://schemas.microsoft.com/office/drawing/2014/main" id="{91C17192-D149-0832-A02B-C481A8A84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1441" y="5502737"/>
            <a:ext cx="698006" cy="698006"/>
          </a:xfrm>
          <a:prstGeom prst="rect">
            <a:avLst/>
          </a:prstGeom>
        </p:spPr>
      </p:pic>
      <p:pic>
        <p:nvPicPr>
          <p:cNvPr id="24" name="Graphic 23" descr="Rabbit with solid fill">
            <a:extLst>
              <a:ext uri="{FF2B5EF4-FFF2-40B4-BE49-F238E27FC236}">
                <a16:creationId xmlns:a16="http://schemas.microsoft.com/office/drawing/2014/main" id="{35D3D9E1-C539-87D3-61ED-4D5D88797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4492" y="5765780"/>
            <a:ext cx="698006" cy="698006"/>
          </a:xfrm>
          <a:prstGeom prst="rect">
            <a:avLst/>
          </a:prstGeom>
        </p:spPr>
      </p:pic>
      <p:pic>
        <p:nvPicPr>
          <p:cNvPr id="25" name="Graphic 24" descr="Rabbit with solid fill">
            <a:extLst>
              <a:ext uri="{FF2B5EF4-FFF2-40B4-BE49-F238E27FC236}">
                <a16:creationId xmlns:a16="http://schemas.microsoft.com/office/drawing/2014/main" id="{AE296879-EAB9-99B8-8905-F48A99383E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8641" y="5553520"/>
            <a:ext cx="698006" cy="698006"/>
          </a:xfrm>
          <a:prstGeom prst="rect">
            <a:avLst/>
          </a:prstGeom>
        </p:spPr>
      </p:pic>
      <p:pic>
        <p:nvPicPr>
          <p:cNvPr id="26" name="Graphic 25" descr="Rabbit with solid fill">
            <a:extLst>
              <a:ext uri="{FF2B5EF4-FFF2-40B4-BE49-F238E27FC236}">
                <a16:creationId xmlns:a16="http://schemas.microsoft.com/office/drawing/2014/main" id="{16C05288-2B64-928D-6E66-B48EDA8F60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6684" y="5601308"/>
            <a:ext cx="698006" cy="731535"/>
          </a:xfrm>
          <a:prstGeom prst="rect">
            <a:avLst/>
          </a:prstGeom>
        </p:spPr>
      </p:pic>
    </p:spTree>
    <p:extLst>
      <p:ext uri="{BB962C8B-B14F-4D97-AF65-F5344CB8AC3E}">
        <p14:creationId xmlns:p14="http://schemas.microsoft.com/office/powerpoint/2010/main" val="244420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C264-0989-A007-0143-6E2C73909857}"/>
              </a:ext>
            </a:extLst>
          </p:cNvPr>
          <p:cNvSpPr>
            <a:spLocks noGrp="1"/>
          </p:cNvSpPr>
          <p:nvPr>
            <p:ph type="title"/>
          </p:nvPr>
        </p:nvSpPr>
        <p:spPr/>
        <p:txBody>
          <a:bodyPr/>
          <a:lstStyle/>
          <a:p>
            <a:r>
              <a:rPr lang="en-US" dirty="0">
                <a:latin typeface="Bahnschrift Condensed" panose="020B0502040204020203" pitchFamily="34" charset="0"/>
              </a:rPr>
              <a:t>Does the Notice of Funding Opportunity (NOFO) ‘Fit’</a:t>
            </a:r>
            <a:br>
              <a:rPr lang="en-US" dirty="0">
                <a:latin typeface="Bahnschrift Condensed" panose="020B0502040204020203" pitchFamily="34" charset="0"/>
              </a:rPr>
            </a:br>
            <a:r>
              <a:rPr lang="en-US" dirty="0">
                <a:latin typeface="Bahnschrift Condensed" panose="020B0502040204020203" pitchFamily="34" charset="0"/>
              </a:rPr>
              <a:t>Your Scientific Goals? </a:t>
            </a:r>
          </a:p>
        </p:txBody>
      </p:sp>
      <p:sp>
        <p:nvSpPr>
          <p:cNvPr id="3" name="Content Placeholder 2">
            <a:extLst>
              <a:ext uri="{FF2B5EF4-FFF2-40B4-BE49-F238E27FC236}">
                <a16:creationId xmlns:a16="http://schemas.microsoft.com/office/drawing/2014/main" id="{D81B3347-A82D-202A-5959-65BF1DCCA4E7}"/>
              </a:ext>
            </a:extLst>
          </p:cNvPr>
          <p:cNvSpPr>
            <a:spLocks noGrp="1"/>
          </p:cNvSpPr>
          <p:nvPr>
            <p:ph idx="1"/>
          </p:nvPr>
        </p:nvSpPr>
        <p:spPr>
          <a:xfrm>
            <a:off x="838200" y="1910685"/>
            <a:ext cx="10515600" cy="4351338"/>
          </a:xfrm>
        </p:spPr>
        <p:txBody>
          <a:bodyPr/>
          <a:lstStyle/>
          <a:p>
            <a:pPr marL="0" indent="0">
              <a:buNone/>
            </a:pPr>
            <a:r>
              <a:rPr lang="en-US" dirty="0">
                <a:latin typeface="Bahnschrift Condensed" panose="020B0502040204020203" pitchFamily="34" charset="0"/>
              </a:rPr>
              <a:t>A. Which Institutes are participating?</a:t>
            </a:r>
          </a:p>
        </p:txBody>
      </p:sp>
      <p:pic>
        <p:nvPicPr>
          <p:cNvPr id="7" name="Picture 6">
            <a:extLst>
              <a:ext uri="{FF2B5EF4-FFF2-40B4-BE49-F238E27FC236}">
                <a16:creationId xmlns:a16="http://schemas.microsoft.com/office/drawing/2014/main" id="{03A870A4-9FAA-A0EB-7B75-CB44F57DE3D9}"/>
              </a:ext>
            </a:extLst>
          </p:cNvPr>
          <p:cNvPicPr>
            <a:picLocks noChangeAspect="1"/>
          </p:cNvPicPr>
          <p:nvPr/>
        </p:nvPicPr>
        <p:blipFill>
          <a:blip r:embed="rId3"/>
          <a:stretch>
            <a:fillRect/>
          </a:stretch>
        </p:blipFill>
        <p:spPr>
          <a:xfrm>
            <a:off x="2297545" y="2836826"/>
            <a:ext cx="8163436" cy="3645194"/>
          </a:xfrm>
          <a:prstGeom prst="rect">
            <a:avLst/>
          </a:prstGeom>
        </p:spPr>
      </p:pic>
    </p:spTree>
    <p:extLst>
      <p:ext uri="{BB962C8B-B14F-4D97-AF65-F5344CB8AC3E}">
        <p14:creationId xmlns:p14="http://schemas.microsoft.com/office/powerpoint/2010/main" val="140271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C264-0989-A007-0143-6E2C73909857}"/>
              </a:ext>
            </a:extLst>
          </p:cNvPr>
          <p:cNvSpPr>
            <a:spLocks noGrp="1"/>
          </p:cNvSpPr>
          <p:nvPr>
            <p:ph type="title"/>
          </p:nvPr>
        </p:nvSpPr>
        <p:spPr/>
        <p:txBody>
          <a:bodyPr/>
          <a:lstStyle/>
          <a:p>
            <a:r>
              <a:rPr lang="en-US" dirty="0">
                <a:latin typeface="Bahnschrift Condensed" panose="020B0502040204020203" pitchFamily="34" charset="0"/>
              </a:rPr>
              <a:t>Scientific fit </a:t>
            </a:r>
          </a:p>
        </p:txBody>
      </p:sp>
      <p:sp>
        <p:nvSpPr>
          <p:cNvPr id="3" name="Content Placeholder 2">
            <a:extLst>
              <a:ext uri="{FF2B5EF4-FFF2-40B4-BE49-F238E27FC236}">
                <a16:creationId xmlns:a16="http://schemas.microsoft.com/office/drawing/2014/main" id="{D81B3347-A82D-202A-5959-65BF1DCCA4E7}"/>
              </a:ext>
            </a:extLst>
          </p:cNvPr>
          <p:cNvSpPr>
            <a:spLocks noGrp="1"/>
          </p:cNvSpPr>
          <p:nvPr>
            <p:ph idx="1"/>
          </p:nvPr>
        </p:nvSpPr>
        <p:spPr>
          <a:xfrm>
            <a:off x="838200" y="1929158"/>
            <a:ext cx="10515600" cy="4351338"/>
          </a:xfrm>
        </p:spPr>
        <p:txBody>
          <a:bodyPr/>
          <a:lstStyle/>
          <a:p>
            <a:pPr marL="0" indent="0">
              <a:buNone/>
            </a:pPr>
            <a:r>
              <a:rPr lang="en-US" dirty="0">
                <a:latin typeface="Bahnschrift Condensed" panose="020B0502040204020203" pitchFamily="34" charset="0"/>
              </a:rPr>
              <a:t>B. What are their interests?                                  Check:</a:t>
            </a:r>
          </a:p>
          <a:p>
            <a:pPr lvl="2"/>
            <a:endParaRPr lang="en-US" dirty="0"/>
          </a:p>
        </p:txBody>
      </p:sp>
      <p:pic>
        <p:nvPicPr>
          <p:cNvPr id="8" name="Picture 7">
            <a:extLst>
              <a:ext uri="{FF2B5EF4-FFF2-40B4-BE49-F238E27FC236}">
                <a16:creationId xmlns:a16="http://schemas.microsoft.com/office/drawing/2014/main" id="{94B92DFF-7092-9F7C-8AF7-A6342A239569}"/>
              </a:ext>
            </a:extLst>
          </p:cNvPr>
          <p:cNvPicPr>
            <a:picLocks noChangeAspect="1"/>
          </p:cNvPicPr>
          <p:nvPr/>
        </p:nvPicPr>
        <p:blipFill>
          <a:blip r:embed="rId3"/>
          <a:stretch>
            <a:fillRect/>
          </a:stretch>
        </p:blipFill>
        <p:spPr>
          <a:xfrm>
            <a:off x="1152231" y="2523751"/>
            <a:ext cx="4104892" cy="2932066"/>
          </a:xfrm>
          <a:prstGeom prst="rect">
            <a:avLst/>
          </a:prstGeom>
        </p:spPr>
      </p:pic>
      <p:sp>
        <p:nvSpPr>
          <p:cNvPr id="14" name="Content Placeholder 2">
            <a:extLst>
              <a:ext uri="{FF2B5EF4-FFF2-40B4-BE49-F238E27FC236}">
                <a16:creationId xmlns:a16="http://schemas.microsoft.com/office/drawing/2014/main" id="{B7D9AA10-683A-D548-CE00-2F9D01662B4B}"/>
              </a:ext>
            </a:extLst>
          </p:cNvPr>
          <p:cNvSpPr txBox="1">
            <a:spLocks/>
          </p:cNvSpPr>
          <p:nvPr/>
        </p:nvSpPr>
        <p:spPr>
          <a:xfrm>
            <a:off x="6519026" y="253156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hnschrift Condensed" panose="020B0502040204020203" pitchFamily="34" charset="0"/>
              </a:rPr>
              <a:t>Funding Opportunity Purpose</a:t>
            </a:r>
          </a:p>
          <a:p>
            <a:pPr marL="0" indent="0">
              <a:buNone/>
            </a:pPr>
            <a:endParaRPr lang="en-US" dirty="0">
              <a:latin typeface="Bahnschrift Condensed" panose="020B0502040204020203" pitchFamily="34" charset="0"/>
            </a:endParaRPr>
          </a:p>
          <a:p>
            <a:pPr marL="0" indent="0">
              <a:buNone/>
            </a:pPr>
            <a:r>
              <a:rPr lang="en-US" dirty="0">
                <a:latin typeface="Bahnschrift Condensed" panose="020B0502040204020203" pitchFamily="34" charset="0"/>
              </a:rPr>
              <a:t>Part 2. Section I</a:t>
            </a:r>
          </a:p>
          <a:p>
            <a:pPr lvl="1"/>
            <a:r>
              <a:rPr lang="en-US" sz="1800" dirty="0">
                <a:latin typeface="Bahnschrift Condensed" panose="020B0502040204020203" pitchFamily="34" charset="0"/>
              </a:rPr>
              <a:t>Key Objectives, Themes </a:t>
            </a:r>
          </a:p>
          <a:p>
            <a:pPr lvl="1"/>
            <a:r>
              <a:rPr lang="en-US" sz="1800" b="1" dirty="0">
                <a:latin typeface="Bahnschrift Condensed" panose="020B0502040204020203" pitchFamily="34" charset="0"/>
              </a:rPr>
              <a:t>Research Interests </a:t>
            </a:r>
            <a:r>
              <a:rPr lang="en-US" sz="1800" b="1" dirty="0">
                <a:highlight>
                  <a:srgbClr val="FFFF00"/>
                </a:highlight>
                <a:latin typeface="Bahnschrift Condensed" panose="020B0502040204020203" pitchFamily="34" charset="0"/>
              </a:rPr>
              <a:t>by Institute</a:t>
            </a:r>
          </a:p>
          <a:p>
            <a:pPr lvl="1"/>
            <a:r>
              <a:rPr lang="en-US" sz="1800" dirty="0">
                <a:latin typeface="Bahnschrift Condensed" panose="020B0502040204020203" pitchFamily="34" charset="0"/>
              </a:rPr>
              <a:t>Examples of Questions or Outcomes</a:t>
            </a:r>
          </a:p>
          <a:p>
            <a:pPr lvl="1"/>
            <a:r>
              <a:rPr lang="en-US" sz="1800" dirty="0">
                <a:latin typeface="Bahnschrift Condensed" panose="020B0502040204020203" pitchFamily="34" charset="0"/>
              </a:rPr>
              <a:t>Responsiveness, Non-responsiveness</a:t>
            </a:r>
          </a:p>
          <a:p>
            <a:pPr lvl="1"/>
            <a:endParaRPr lang="en-US" sz="1800" dirty="0">
              <a:latin typeface="Bahnschrift Condensed" panose="020B0502040204020203" pitchFamily="34" charset="0"/>
            </a:endParaRPr>
          </a:p>
          <a:p>
            <a:pPr marL="0" indent="0">
              <a:buNone/>
            </a:pPr>
            <a:r>
              <a:rPr lang="en-US" dirty="0">
                <a:latin typeface="Bahnschrift Condensed" panose="020B0502040204020203" pitchFamily="34" charset="0"/>
              </a:rPr>
              <a:t>Part 2. Section V</a:t>
            </a:r>
            <a:endParaRPr lang="en-US" sz="1800" dirty="0">
              <a:latin typeface="Bahnschrift Condensed" panose="020B0502040204020203" pitchFamily="34" charset="0"/>
            </a:endParaRPr>
          </a:p>
          <a:p>
            <a:pPr lvl="1"/>
            <a:r>
              <a:rPr lang="en-US" sz="1800" dirty="0">
                <a:latin typeface="Bahnschrift Condensed" panose="020B0502040204020203" pitchFamily="34" charset="0"/>
              </a:rPr>
              <a:t>Review criteria specific to the NOFO</a:t>
            </a:r>
          </a:p>
          <a:p>
            <a:pPr lvl="1"/>
            <a:r>
              <a:rPr lang="en-US" sz="1800" dirty="0">
                <a:latin typeface="Bahnschrift Condensed" panose="020B0502040204020203" pitchFamily="34" charset="0"/>
              </a:rPr>
              <a:t>Reiterating key parts of Section 1	</a:t>
            </a:r>
          </a:p>
          <a:p>
            <a:pPr marL="0" indent="0">
              <a:buNone/>
            </a:pPr>
            <a:endParaRPr lang="en-US" sz="2200" dirty="0">
              <a:latin typeface="Bahnschrift Condensed" panose="020B0502040204020203" pitchFamily="34" charset="0"/>
            </a:endParaRPr>
          </a:p>
        </p:txBody>
      </p:sp>
      <p:cxnSp>
        <p:nvCxnSpPr>
          <p:cNvPr id="16" name="Straight Arrow Connector 15">
            <a:extLst>
              <a:ext uri="{FF2B5EF4-FFF2-40B4-BE49-F238E27FC236}">
                <a16:creationId xmlns:a16="http://schemas.microsoft.com/office/drawing/2014/main" id="{D43E25E5-9372-ED08-B8EB-13C770E8E562}"/>
              </a:ext>
            </a:extLst>
          </p:cNvPr>
          <p:cNvCxnSpPr>
            <a:cxnSpLocks/>
          </p:cNvCxnSpPr>
          <p:nvPr/>
        </p:nvCxnSpPr>
        <p:spPr>
          <a:xfrm flipV="1">
            <a:off x="3160348" y="2789382"/>
            <a:ext cx="3355004" cy="300583"/>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19F4C9-1AB3-9412-7723-BF7FACA5F52D}"/>
              </a:ext>
            </a:extLst>
          </p:cNvPr>
          <p:cNvCxnSpPr>
            <a:cxnSpLocks/>
          </p:cNvCxnSpPr>
          <p:nvPr/>
        </p:nvCxnSpPr>
        <p:spPr>
          <a:xfrm flipV="1">
            <a:off x="4940185" y="3768036"/>
            <a:ext cx="1575167" cy="3282"/>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F5E7AD-AA96-6D3D-D50E-6CD40D429D7E}"/>
              </a:ext>
            </a:extLst>
          </p:cNvPr>
          <p:cNvCxnSpPr>
            <a:cxnSpLocks/>
          </p:cNvCxnSpPr>
          <p:nvPr/>
        </p:nvCxnSpPr>
        <p:spPr>
          <a:xfrm>
            <a:off x="4368800" y="4612195"/>
            <a:ext cx="2190729" cy="1182658"/>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07AA57F8-4525-F757-106B-CFB013839545}"/>
                  </a:ext>
                </a:extLst>
              </p14:cNvPr>
              <p14:cNvContentPartPr/>
              <p14:nvPr/>
            </p14:nvContentPartPr>
            <p14:xfrm>
              <a:off x="1726604" y="3072422"/>
              <a:ext cx="1338120" cy="95760"/>
            </p14:xfrm>
          </p:contentPart>
        </mc:Choice>
        <mc:Fallback xmlns="">
          <p:pic>
            <p:nvPicPr>
              <p:cNvPr id="26" name="Ink 25">
                <a:extLst>
                  <a:ext uri="{FF2B5EF4-FFF2-40B4-BE49-F238E27FC236}">
                    <a16:creationId xmlns:a16="http://schemas.microsoft.com/office/drawing/2014/main" id="{07AA57F8-4525-F757-106B-CFB013839545}"/>
                  </a:ext>
                </a:extLst>
              </p:cNvPr>
              <p:cNvPicPr/>
              <p:nvPr/>
            </p:nvPicPr>
            <p:blipFill>
              <a:blip r:embed="rId5"/>
              <a:stretch>
                <a:fillRect/>
              </a:stretch>
            </p:blipFill>
            <p:spPr>
              <a:xfrm>
                <a:off x="1672964" y="2964422"/>
                <a:ext cx="14457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6237E7D8-0577-8A5E-3E9C-F8FC662026E3}"/>
                  </a:ext>
                </a:extLst>
              </p14:cNvPr>
              <p14:cNvContentPartPr/>
              <p14:nvPr/>
            </p14:nvContentPartPr>
            <p14:xfrm>
              <a:off x="2125844" y="3667142"/>
              <a:ext cx="2806200" cy="64440"/>
            </p14:xfrm>
          </p:contentPart>
        </mc:Choice>
        <mc:Fallback xmlns="">
          <p:pic>
            <p:nvPicPr>
              <p:cNvPr id="28" name="Ink 27">
                <a:extLst>
                  <a:ext uri="{FF2B5EF4-FFF2-40B4-BE49-F238E27FC236}">
                    <a16:creationId xmlns:a16="http://schemas.microsoft.com/office/drawing/2014/main" id="{6237E7D8-0577-8A5E-3E9C-F8FC662026E3}"/>
                  </a:ext>
                </a:extLst>
              </p:cNvPr>
              <p:cNvPicPr/>
              <p:nvPr/>
            </p:nvPicPr>
            <p:blipFill>
              <a:blip r:embed="rId7"/>
              <a:stretch>
                <a:fillRect/>
              </a:stretch>
            </p:blipFill>
            <p:spPr>
              <a:xfrm>
                <a:off x="2072204" y="3559142"/>
                <a:ext cx="2913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8FC801FF-32E8-5A9F-9130-12F8661E67CC}"/>
                  </a:ext>
                </a:extLst>
              </p14:cNvPr>
              <p14:cNvContentPartPr/>
              <p14:nvPr/>
            </p14:nvContentPartPr>
            <p14:xfrm>
              <a:off x="2228444" y="4515662"/>
              <a:ext cx="2047680" cy="65520"/>
            </p14:xfrm>
          </p:contentPart>
        </mc:Choice>
        <mc:Fallback xmlns="">
          <p:pic>
            <p:nvPicPr>
              <p:cNvPr id="29" name="Ink 28">
                <a:extLst>
                  <a:ext uri="{FF2B5EF4-FFF2-40B4-BE49-F238E27FC236}">
                    <a16:creationId xmlns:a16="http://schemas.microsoft.com/office/drawing/2014/main" id="{8FC801FF-32E8-5A9F-9130-12F8661E67CC}"/>
                  </a:ext>
                </a:extLst>
              </p:cNvPr>
              <p:cNvPicPr/>
              <p:nvPr/>
            </p:nvPicPr>
            <p:blipFill>
              <a:blip r:embed="rId9"/>
              <a:stretch>
                <a:fillRect/>
              </a:stretch>
            </p:blipFill>
            <p:spPr>
              <a:xfrm>
                <a:off x="2174804" y="4408022"/>
                <a:ext cx="2155320" cy="281160"/>
              </a:xfrm>
              <a:prstGeom prst="rect">
                <a:avLst/>
              </a:prstGeom>
            </p:spPr>
          </p:pic>
        </mc:Fallback>
      </mc:AlternateContent>
      <p:pic>
        <p:nvPicPr>
          <p:cNvPr id="35" name="Graphic 34" descr="Key outline">
            <a:extLst>
              <a:ext uri="{FF2B5EF4-FFF2-40B4-BE49-F238E27FC236}">
                <a16:creationId xmlns:a16="http://schemas.microsoft.com/office/drawing/2014/main" id="{1913E7FF-1866-656C-A313-D631C31C4A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44900" y="3429000"/>
            <a:ext cx="731210" cy="731210"/>
          </a:xfrm>
          <a:prstGeom prst="rect">
            <a:avLst/>
          </a:prstGeom>
        </p:spPr>
      </p:pic>
    </p:spTree>
    <p:extLst>
      <p:ext uri="{BB962C8B-B14F-4D97-AF65-F5344CB8AC3E}">
        <p14:creationId xmlns:p14="http://schemas.microsoft.com/office/powerpoint/2010/main" val="199147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9B499D1F-664F-19ED-374C-276052707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511" y="2216727"/>
            <a:ext cx="4145107" cy="2321260"/>
          </a:xfrm>
          <a:prstGeom prst="rect">
            <a:avLst/>
          </a:prstGeom>
        </p:spPr>
      </p:pic>
    </p:spTree>
    <p:extLst>
      <p:ext uri="{BB962C8B-B14F-4D97-AF65-F5344CB8AC3E}">
        <p14:creationId xmlns:p14="http://schemas.microsoft.com/office/powerpoint/2010/main" val="926350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C264-0989-A007-0143-6E2C73909857}"/>
              </a:ext>
            </a:extLst>
          </p:cNvPr>
          <p:cNvSpPr>
            <a:spLocks noGrp="1"/>
          </p:cNvSpPr>
          <p:nvPr>
            <p:ph type="title"/>
          </p:nvPr>
        </p:nvSpPr>
        <p:spPr>
          <a:xfrm>
            <a:off x="838200" y="155897"/>
            <a:ext cx="10515600" cy="1325563"/>
          </a:xfrm>
        </p:spPr>
        <p:txBody>
          <a:bodyPr/>
          <a:lstStyle/>
          <a:p>
            <a:r>
              <a:rPr lang="en-US" dirty="0">
                <a:latin typeface="Bahnschrift Condensed" panose="020B0502040204020203" pitchFamily="34" charset="0"/>
              </a:rPr>
              <a:t>NIH Parent Announcements </a:t>
            </a:r>
          </a:p>
        </p:txBody>
      </p:sp>
      <p:sp>
        <p:nvSpPr>
          <p:cNvPr id="3" name="Content Placeholder 2">
            <a:extLst>
              <a:ext uri="{FF2B5EF4-FFF2-40B4-BE49-F238E27FC236}">
                <a16:creationId xmlns:a16="http://schemas.microsoft.com/office/drawing/2014/main" id="{D81B3347-A82D-202A-5959-65BF1DCCA4E7}"/>
              </a:ext>
            </a:extLst>
          </p:cNvPr>
          <p:cNvSpPr>
            <a:spLocks noGrp="1"/>
          </p:cNvSpPr>
          <p:nvPr>
            <p:ph idx="1"/>
          </p:nvPr>
        </p:nvSpPr>
        <p:spPr>
          <a:xfrm>
            <a:off x="1171413" y="1481460"/>
            <a:ext cx="10515600" cy="5278847"/>
          </a:xfrm>
        </p:spPr>
        <p:txBody>
          <a:bodyPr>
            <a:normAutofit fontScale="92500" lnSpcReduction="10000"/>
          </a:bodyPr>
          <a:lstStyle/>
          <a:p>
            <a:pPr marL="0" indent="0">
              <a:buNone/>
            </a:pPr>
            <a:r>
              <a:rPr lang="en-US" dirty="0">
                <a:latin typeface="Bahnschrift Condensed" panose="020B0502040204020203" pitchFamily="34" charset="0"/>
              </a:rPr>
              <a:t>+ When you don’t see your idea in an RFA,PAR, or NOSI</a:t>
            </a:r>
          </a:p>
          <a:p>
            <a:pPr marL="0" indent="0">
              <a:buNone/>
            </a:pPr>
            <a:r>
              <a:rPr lang="en-US" dirty="0">
                <a:latin typeface="Bahnschrift Condensed" panose="020B0502040204020203" pitchFamily="34" charset="0"/>
              </a:rPr>
              <a:t>			</a:t>
            </a:r>
          </a:p>
          <a:p>
            <a:pPr marL="0" indent="0">
              <a:buNone/>
            </a:pPr>
            <a:r>
              <a:rPr lang="en-US" dirty="0">
                <a:latin typeface="Bahnschrift Condensed" panose="020B0502040204020203" pitchFamily="34" charset="0"/>
              </a:rPr>
              <a:t>+ Many activity codes have parents</a:t>
            </a:r>
          </a:p>
          <a:p>
            <a:pPr lvl="1"/>
            <a:r>
              <a:rPr lang="en-US" dirty="0">
                <a:latin typeface="Bahnschrift Condensed" panose="020B0502040204020203" pitchFamily="34" charset="0"/>
              </a:rPr>
              <a:t>Research R01, R21, R03</a:t>
            </a:r>
          </a:p>
          <a:p>
            <a:pPr lvl="1"/>
            <a:r>
              <a:rPr lang="en-US" dirty="0">
                <a:latin typeface="Bahnschrift Condensed" panose="020B0502040204020203" pitchFamily="34" charset="0"/>
              </a:rPr>
              <a:t>Training (K’s) and Fellowships (F’s)</a:t>
            </a:r>
          </a:p>
          <a:p>
            <a:pPr marL="0" indent="0">
              <a:buNone/>
            </a:pPr>
            <a:r>
              <a:rPr lang="en-US" dirty="0">
                <a:latin typeface="Bahnschrift Condensed" panose="020B0502040204020203" pitchFamily="34" charset="0"/>
              </a:rPr>
              <a:t>+ Many (not all) Institutes sign on</a:t>
            </a:r>
          </a:p>
          <a:p>
            <a:pPr marL="0" indent="0">
              <a:buNone/>
            </a:pPr>
            <a:r>
              <a:rPr lang="en-US" dirty="0">
                <a:latin typeface="Bahnschrift Condensed" panose="020B0502040204020203" pitchFamily="34" charset="0"/>
              </a:rPr>
              <a:t>+ Basic NOFO for that activity code </a:t>
            </a:r>
          </a:p>
          <a:p>
            <a:pPr marL="0" indent="0">
              <a:buNone/>
            </a:pPr>
            <a:endParaRPr lang="en-US" dirty="0">
              <a:latin typeface="Bahnschrift Condensed" panose="020B0502040204020203" pitchFamily="34" charset="0"/>
            </a:endParaRPr>
          </a:p>
          <a:p>
            <a:pPr>
              <a:buFontTx/>
              <a:buChar char="-"/>
            </a:pPr>
            <a:r>
              <a:rPr lang="en-US" dirty="0">
                <a:latin typeface="Bahnschrift Condensed" panose="020B0502040204020203" pitchFamily="34" charset="0"/>
              </a:rPr>
              <a:t>Legwork</a:t>
            </a:r>
          </a:p>
          <a:p>
            <a:pPr>
              <a:buFontTx/>
              <a:buChar char="-"/>
            </a:pPr>
            <a:r>
              <a:rPr lang="en-US" dirty="0">
                <a:latin typeface="Bahnschrift Condensed" panose="020B0502040204020203" pitchFamily="34" charset="0"/>
              </a:rPr>
              <a:t>Before applying, ideally you want to find a potential home, shepherd</a:t>
            </a:r>
          </a:p>
          <a:p>
            <a:pPr lvl="1">
              <a:buFontTx/>
              <a:buChar char="-"/>
            </a:pPr>
            <a:r>
              <a:rPr lang="en-US" dirty="0">
                <a:latin typeface="Bahnschrift Condensed" panose="020B0502040204020203" pitchFamily="34" charset="0"/>
              </a:rPr>
              <a:t>Institute, Program Officer (reach out)</a:t>
            </a:r>
          </a:p>
          <a:p>
            <a:pPr lvl="1">
              <a:buFontTx/>
              <a:buChar char="-"/>
            </a:pPr>
            <a:r>
              <a:rPr lang="en-US" dirty="0">
                <a:latin typeface="Bahnschrift Condensed" panose="020B0502040204020203" pitchFamily="34" charset="0"/>
              </a:rPr>
              <a:t>Are my Aims a fit? </a:t>
            </a:r>
          </a:p>
          <a:p>
            <a:pPr lvl="1">
              <a:buFontTx/>
              <a:buChar char="-"/>
            </a:pPr>
            <a:r>
              <a:rPr lang="en-US" dirty="0">
                <a:latin typeface="Bahnschrift Condensed" panose="020B0502040204020203" pitchFamily="34" charset="0"/>
              </a:rPr>
              <a:t>Review panels? </a:t>
            </a:r>
          </a:p>
        </p:txBody>
      </p:sp>
      <p:sp>
        <p:nvSpPr>
          <p:cNvPr id="7" name="TextBox 6">
            <a:extLst>
              <a:ext uri="{FF2B5EF4-FFF2-40B4-BE49-F238E27FC236}">
                <a16:creationId xmlns:a16="http://schemas.microsoft.com/office/drawing/2014/main" id="{ABCA02CE-A067-4977-CA21-91530C3481EC}"/>
              </a:ext>
            </a:extLst>
          </p:cNvPr>
          <p:cNvSpPr txBox="1"/>
          <p:nvPr/>
        </p:nvSpPr>
        <p:spPr>
          <a:xfrm>
            <a:off x="4408945" y="1844161"/>
            <a:ext cx="9097505" cy="523220"/>
          </a:xfrm>
          <a:prstGeom prst="rect">
            <a:avLst/>
          </a:prstGeom>
          <a:noFill/>
        </p:spPr>
        <p:txBody>
          <a:bodyPr wrap="square">
            <a:spAutoFit/>
          </a:bodyPr>
          <a:lstStyle/>
          <a:p>
            <a:r>
              <a:rPr lang="en-US" sz="1400" i="1" dirty="0">
                <a:solidFill>
                  <a:srgbClr val="333333"/>
                </a:solidFill>
                <a:latin typeface="Helvetica" panose="020B0604020202020204" pitchFamily="34" charset="0"/>
              </a:rPr>
              <a:t>“</a:t>
            </a:r>
            <a:r>
              <a:rPr lang="en-US" sz="1400" b="0" i="1" dirty="0">
                <a:solidFill>
                  <a:srgbClr val="333333"/>
                </a:solidFill>
                <a:effectLst/>
                <a:latin typeface="Helvetica" panose="020B0604020202020204" pitchFamily="34" charset="0"/>
              </a:rPr>
              <a:t>The proposed project must be related to the programmatic interests of one or more of the </a:t>
            </a:r>
          </a:p>
          <a:p>
            <a:r>
              <a:rPr lang="en-US" sz="1400" b="0" i="1" dirty="0">
                <a:solidFill>
                  <a:srgbClr val="333333"/>
                </a:solidFill>
                <a:effectLst/>
                <a:latin typeface="Helvetica" panose="020B0604020202020204" pitchFamily="34" charset="0"/>
              </a:rPr>
              <a:t>participating NIH Institutes and Centers (ICs) based on their scientific missions.”</a:t>
            </a:r>
            <a:endParaRPr lang="en-US" sz="1400" i="1" dirty="0"/>
          </a:p>
        </p:txBody>
      </p:sp>
      <p:sp>
        <p:nvSpPr>
          <p:cNvPr id="9" name="TextBox 8">
            <a:extLst>
              <a:ext uri="{FF2B5EF4-FFF2-40B4-BE49-F238E27FC236}">
                <a16:creationId xmlns:a16="http://schemas.microsoft.com/office/drawing/2014/main" id="{CA27C9B5-8C77-0DD2-CA7E-9832F9F49DB6}"/>
              </a:ext>
            </a:extLst>
          </p:cNvPr>
          <p:cNvSpPr txBox="1"/>
          <p:nvPr/>
        </p:nvSpPr>
        <p:spPr>
          <a:xfrm>
            <a:off x="7643247" y="6320576"/>
            <a:ext cx="456776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https://grants.nih.gov/grants/guide/parent_announcements.htm</a:t>
            </a:r>
            <a:r>
              <a:rPr lang="en-US" sz="1200" dirty="0"/>
              <a:t> </a:t>
            </a:r>
          </a:p>
        </p:txBody>
      </p:sp>
      <p:pic>
        <p:nvPicPr>
          <p:cNvPr id="10" name="Picture 9">
            <a:extLst>
              <a:ext uri="{FF2B5EF4-FFF2-40B4-BE49-F238E27FC236}">
                <a16:creationId xmlns:a16="http://schemas.microsoft.com/office/drawing/2014/main" id="{58610F27-1A92-7525-15DC-D0AEC01B3735}"/>
              </a:ext>
            </a:extLst>
          </p:cNvPr>
          <p:cNvPicPr>
            <a:picLocks noChangeAspect="1"/>
          </p:cNvPicPr>
          <p:nvPr/>
        </p:nvPicPr>
        <p:blipFill>
          <a:blip r:embed="rId4"/>
          <a:stretch>
            <a:fillRect/>
          </a:stretch>
        </p:blipFill>
        <p:spPr>
          <a:xfrm>
            <a:off x="9219274" y="4954920"/>
            <a:ext cx="2059059" cy="1202924"/>
          </a:xfrm>
          <a:prstGeom prst="rect">
            <a:avLst/>
          </a:prstGeom>
        </p:spPr>
      </p:pic>
    </p:spTree>
    <p:extLst>
      <p:ext uri="{BB962C8B-B14F-4D97-AF65-F5344CB8AC3E}">
        <p14:creationId xmlns:p14="http://schemas.microsoft.com/office/powerpoint/2010/main" val="249593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E2937-AD58-A8DD-E6F6-ED1401A42AD2}"/>
              </a:ext>
            </a:extLst>
          </p:cNvPr>
          <p:cNvSpPr>
            <a:spLocks noGrp="1"/>
          </p:cNvSpPr>
          <p:nvPr>
            <p:ph type="title"/>
          </p:nvPr>
        </p:nvSpPr>
        <p:spPr>
          <a:xfrm>
            <a:off x="6296269" y="2103437"/>
            <a:ext cx="10515600" cy="1325563"/>
          </a:xfrm>
        </p:spPr>
        <p:txBody>
          <a:bodyPr>
            <a:noAutofit/>
          </a:bodyPr>
          <a:lstStyle/>
          <a:p>
            <a:r>
              <a:rPr lang="en-US" sz="3200" dirty="0">
                <a:latin typeface="Bahnschrift Condensed" panose="020B0502040204020203" pitchFamily="34" charset="0"/>
              </a:rPr>
              <a:t>  </a:t>
            </a:r>
            <a:br>
              <a:rPr lang="en-US" sz="3200" dirty="0">
                <a:latin typeface="Bahnschrift Condensed" panose="020B0502040204020203" pitchFamily="34" charset="0"/>
              </a:rPr>
            </a:br>
            <a:br>
              <a:rPr lang="en-US" sz="3200" dirty="0">
                <a:latin typeface="Bahnschrift Condensed" panose="020B0502040204020203" pitchFamily="34" charset="0"/>
              </a:rPr>
            </a:br>
            <a:br>
              <a:rPr lang="en-US" sz="3200" dirty="0">
                <a:latin typeface="Bahnschrift Condensed" panose="020B0502040204020203" pitchFamily="34" charset="0"/>
              </a:rPr>
            </a:br>
            <a:br>
              <a:rPr lang="en-US" sz="3200" dirty="0">
                <a:latin typeface="Bahnschrift Condensed" panose="020B0502040204020203" pitchFamily="34" charset="0"/>
              </a:rPr>
            </a:br>
            <a:br>
              <a:rPr lang="en-US" sz="3200" dirty="0">
                <a:latin typeface="Bahnschrift Condensed" panose="020B0502040204020203" pitchFamily="34" charset="0"/>
              </a:rPr>
            </a:br>
            <a:br>
              <a:rPr lang="en-US" sz="3200" dirty="0">
                <a:latin typeface="Bahnschrift Condensed" panose="020B0502040204020203" pitchFamily="34" charset="0"/>
              </a:rPr>
            </a:br>
            <a:r>
              <a:rPr lang="en-US" sz="3200" dirty="0">
                <a:latin typeface="Bahnschrift Condensed" panose="020B0502040204020203" pitchFamily="34" charset="0"/>
              </a:rPr>
              <a:t>Responsiveness</a:t>
            </a:r>
            <a:br>
              <a:rPr lang="en-US" sz="3200" dirty="0">
                <a:latin typeface="Bahnschrift Condensed" panose="020B0502040204020203" pitchFamily="34" charset="0"/>
              </a:rPr>
            </a:br>
            <a:r>
              <a:rPr lang="en-US" sz="3200" dirty="0">
                <a:latin typeface="Bahnschrift Condensed" panose="020B0502040204020203" pitchFamily="34" charset="0"/>
              </a:rPr>
              <a:t>Non-Responsiveness*</a:t>
            </a:r>
            <a:br>
              <a:rPr lang="en-US" sz="3200" dirty="0">
                <a:latin typeface="Bahnschrift Condensed" panose="020B0502040204020203" pitchFamily="34" charset="0"/>
              </a:rPr>
            </a:br>
            <a:r>
              <a:rPr lang="en-US" sz="3200" dirty="0">
                <a:latin typeface="Bahnschrift Condensed" panose="020B0502040204020203" pitchFamily="34" charset="0"/>
              </a:rPr>
              <a:t>NIH Priorities</a:t>
            </a:r>
            <a:br>
              <a:rPr lang="en-US" sz="3200" dirty="0">
                <a:latin typeface="Bahnschrift Condensed" panose="020B0502040204020203" pitchFamily="34" charset="0"/>
              </a:rPr>
            </a:br>
            <a:br>
              <a:rPr lang="en-US" sz="3200" dirty="0">
                <a:latin typeface="Bahnschrift Condensed" panose="020B0502040204020203" pitchFamily="34" charset="0"/>
              </a:rPr>
            </a:br>
            <a:r>
              <a:rPr lang="en-US" sz="3200" dirty="0">
                <a:latin typeface="Bahnschrift Condensed" panose="020B0502040204020203" pitchFamily="34" charset="0"/>
              </a:rPr>
              <a:t>Application materials </a:t>
            </a:r>
            <a:br>
              <a:rPr lang="en-US" sz="3200" dirty="0">
                <a:latin typeface="Bahnschrift Condensed" panose="020B0502040204020203" pitchFamily="34" charset="0"/>
              </a:rPr>
            </a:br>
            <a:r>
              <a:rPr lang="en-US" sz="3200" dirty="0">
                <a:latin typeface="Bahnschrift Condensed" panose="020B0502040204020203" pitchFamily="34" charset="0"/>
              </a:rPr>
              <a:t>Application requirements</a:t>
            </a:r>
            <a:br>
              <a:rPr lang="en-US" sz="3200" dirty="0">
                <a:latin typeface="Bahnschrift Condensed" panose="020B0502040204020203" pitchFamily="34" charset="0"/>
              </a:rPr>
            </a:br>
            <a:r>
              <a:rPr lang="en-US" sz="3200" dirty="0">
                <a:latin typeface="Bahnschrift Condensed" panose="020B0502040204020203" pitchFamily="34" charset="0"/>
              </a:rPr>
              <a:t>	NOFO Specific</a:t>
            </a:r>
            <a:br>
              <a:rPr lang="en-US" sz="3200" dirty="0">
                <a:latin typeface="Bahnschrift Condensed" panose="020B0502040204020203" pitchFamily="34" charset="0"/>
              </a:rPr>
            </a:br>
            <a:r>
              <a:rPr lang="en-US" sz="3200" dirty="0">
                <a:latin typeface="Bahnschrift Condensed" panose="020B0502040204020203" pitchFamily="34" charset="0"/>
              </a:rPr>
              <a:t>	Data sharing plan</a:t>
            </a:r>
            <a:br>
              <a:rPr lang="en-US" sz="3200" dirty="0">
                <a:latin typeface="Bahnschrift Condensed" panose="020B0502040204020203" pitchFamily="34" charset="0"/>
              </a:rPr>
            </a:br>
            <a:r>
              <a:rPr lang="en-US" sz="3200" dirty="0">
                <a:latin typeface="Bahnschrift Condensed" panose="020B0502040204020203" pitchFamily="34" charset="0"/>
              </a:rPr>
              <a:t>	Other attachments</a:t>
            </a:r>
            <a:br>
              <a:rPr lang="en-US" sz="3200" dirty="0">
                <a:latin typeface="Bahnschrift Condensed" panose="020B0502040204020203" pitchFamily="34" charset="0"/>
              </a:rPr>
            </a:br>
            <a:r>
              <a:rPr lang="en-US" sz="3200" dirty="0">
                <a:latin typeface="Bahnschrift Condensed" panose="020B0502040204020203" pitchFamily="34" charset="0"/>
              </a:rPr>
              <a:t>	Appendix</a:t>
            </a:r>
            <a:br>
              <a:rPr lang="en-US" sz="3200" dirty="0">
                <a:latin typeface="Bahnschrift Condensed" panose="020B0502040204020203" pitchFamily="34" charset="0"/>
              </a:rPr>
            </a:br>
            <a:r>
              <a:rPr lang="en-US" sz="3200" dirty="0">
                <a:latin typeface="Bahnschrift Condensed" panose="020B0502040204020203" pitchFamily="34" charset="0"/>
              </a:rPr>
              <a:t>Review Criteria [NOFO-Specific]</a:t>
            </a:r>
            <a:br>
              <a:rPr lang="en-US" sz="3200" dirty="0">
                <a:latin typeface="Bahnschrift Condensed" panose="020B0502040204020203" pitchFamily="34" charset="0"/>
              </a:rPr>
            </a:br>
            <a:br>
              <a:rPr lang="en-US" sz="3200" dirty="0">
                <a:latin typeface="Bahnschrift Condensed" panose="020B0502040204020203" pitchFamily="34" charset="0"/>
              </a:rPr>
            </a:br>
            <a:r>
              <a:rPr lang="en-US" sz="3200" dirty="0">
                <a:latin typeface="Bahnschrift Condensed" panose="020B0502040204020203" pitchFamily="34" charset="0"/>
              </a:rPr>
              <a:t>Where to get help</a:t>
            </a:r>
            <a:br>
              <a:rPr lang="en-US" sz="3200" dirty="0">
                <a:latin typeface="Bahnschrift Condensed" panose="020B0502040204020203" pitchFamily="34" charset="0"/>
              </a:rPr>
            </a:br>
            <a:br>
              <a:rPr lang="en-US" sz="3200" dirty="0">
                <a:latin typeface="Bahnschrift Condensed" panose="020B0502040204020203" pitchFamily="34" charset="0"/>
              </a:rPr>
            </a:br>
            <a:endParaRPr lang="en-US" sz="3200" dirty="0">
              <a:latin typeface="Bahnschrift Condensed" panose="020B0502040204020203" pitchFamily="34" charset="0"/>
            </a:endParaRPr>
          </a:p>
        </p:txBody>
      </p:sp>
      <p:sp>
        <p:nvSpPr>
          <p:cNvPr id="10" name="TextBox 9">
            <a:extLst>
              <a:ext uri="{FF2B5EF4-FFF2-40B4-BE49-F238E27FC236}">
                <a16:creationId xmlns:a16="http://schemas.microsoft.com/office/drawing/2014/main" id="{825F8164-FC6C-884C-68C6-ABF5BDA58342}"/>
              </a:ext>
            </a:extLst>
          </p:cNvPr>
          <p:cNvSpPr txBox="1"/>
          <p:nvPr/>
        </p:nvSpPr>
        <p:spPr>
          <a:xfrm>
            <a:off x="564356" y="567809"/>
            <a:ext cx="7834312" cy="769441"/>
          </a:xfrm>
          <a:prstGeom prst="rect">
            <a:avLst/>
          </a:prstGeom>
          <a:noFill/>
        </p:spPr>
        <p:txBody>
          <a:bodyPr wrap="square">
            <a:spAutoFit/>
          </a:bodyPr>
          <a:lstStyle/>
          <a:p>
            <a:r>
              <a:rPr lang="en-US" sz="4400" dirty="0">
                <a:latin typeface="Bahnschrift Condensed" panose="020B0502040204020203" pitchFamily="34" charset="0"/>
              </a:rPr>
              <a:t>Grantspersonship</a:t>
            </a:r>
            <a:endParaRPr lang="en-US" sz="4400" dirty="0"/>
          </a:p>
        </p:txBody>
      </p:sp>
      <p:pic>
        <p:nvPicPr>
          <p:cNvPr id="11" name="Picture 10">
            <a:extLst>
              <a:ext uri="{FF2B5EF4-FFF2-40B4-BE49-F238E27FC236}">
                <a16:creationId xmlns:a16="http://schemas.microsoft.com/office/drawing/2014/main" id="{577F880F-EF67-D424-0D48-F93BE8B4DD6D}"/>
              </a:ext>
            </a:extLst>
          </p:cNvPr>
          <p:cNvPicPr>
            <a:picLocks noChangeAspect="1"/>
          </p:cNvPicPr>
          <p:nvPr/>
        </p:nvPicPr>
        <p:blipFill>
          <a:blip r:embed="rId2"/>
          <a:stretch>
            <a:fillRect/>
          </a:stretch>
        </p:blipFill>
        <p:spPr>
          <a:xfrm>
            <a:off x="564356" y="2103437"/>
            <a:ext cx="4808630" cy="3434735"/>
          </a:xfrm>
          <a:prstGeom prst="rect">
            <a:avLst/>
          </a:prstGeom>
        </p:spPr>
      </p:pic>
      <p:cxnSp>
        <p:nvCxnSpPr>
          <p:cNvPr id="12" name="Straight Arrow Connector 11">
            <a:extLst>
              <a:ext uri="{FF2B5EF4-FFF2-40B4-BE49-F238E27FC236}">
                <a16:creationId xmlns:a16="http://schemas.microsoft.com/office/drawing/2014/main" id="{969C393C-1C2F-DE70-A2A0-DDA3E069B2CA}"/>
              </a:ext>
            </a:extLst>
          </p:cNvPr>
          <p:cNvCxnSpPr>
            <a:cxnSpLocks/>
          </p:cNvCxnSpPr>
          <p:nvPr/>
        </p:nvCxnSpPr>
        <p:spPr>
          <a:xfrm>
            <a:off x="4288770" y="4578120"/>
            <a:ext cx="2007499" cy="736830"/>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43648BD-67C7-B551-80F4-D39C252403E9}"/>
              </a:ext>
            </a:extLst>
          </p:cNvPr>
          <p:cNvCxnSpPr>
            <a:cxnSpLocks/>
          </p:cNvCxnSpPr>
          <p:nvPr/>
        </p:nvCxnSpPr>
        <p:spPr>
          <a:xfrm>
            <a:off x="3294789" y="5136233"/>
            <a:ext cx="3011249" cy="1027100"/>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12448D-67D2-4967-9100-AAA430EB47C2}"/>
              </a:ext>
            </a:extLst>
          </p:cNvPr>
          <p:cNvCxnSpPr>
            <a:cxnSpLocks/>
          </p:cNvCxnSpPr>
          <p:nvPr/>
        </p:nvCxnSpPr>
        <p:spPr>
          <a:xfrm flipV="1">
            <a:off x="4869972" y="3228247"/>
            <a:ext cx="1440022" cy="1036430"/>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9EDF43-21AC-9813-872F-A7323366DAFE}"/>
              </a:ext>
            </a:extLst>
          </p:cNvPr>
          <p:cNvCxnSpPr>
            <a:cxnSpLocks/>
            <a:endCxn id="4" idx="1"/>
          </p:cNvCxnSpPr>
          <p:nvPr/>
        </p:nvCxnSpPr>
        <p:spPr>
          <a:xfrm flipV="1">
            <a:off x="4883697" y="2766219"/>
            <a:ext cx="1412572" cy="1428808"/>
          </a:xfrm>
          <a:prstGeom prst="straightConnector1">
            <a:avLst/>
          </a:prstGeom>
          <a:ln>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76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9167B44B-990A-1870-DC52-CA00D1403B17}"/>
              </a:ext>
            </a:extLst>
          </p:cNvPr>
          <p:cNvSpPr/>
          <p:nvPr/>
        </p:nvSpPr>
        <p:spPr>
          <a:xfrm>
            <a:off x="716084" y="545431"/>
            <a:ext cx="2743199" cy="721895"/>
          </a:xfrm>
          <a:prstGeom prst="wedgeRoundRectCallout">
            <a:avLst>
              <a:gd name="adj1" fmla="val -37734"/>
              <a:gd name="adj2" fmla="val 8170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333333"/>
                </a:solidFill>
                <a:effectLst/>
                <a:latin typeface="Helvetica Neue"/>
              </a:rPr>
              <a:t>The purpose of this NOFO is to….</a:t>
            </a:r>
          </a:p>
        </p:txBody>
      </p:sp>
      <p:sp>
        <p:nvSpPr>
          <p:cNvPr id="9" name="Speech Bubble: Rectangle with Corners Rounded 8">
            <a:extLst>
              <a:ext uri="{FF2B5EF4-FFF2-40B4-BE49-F238E27FC236}">
                <a16:creationId xmlns:a16="http://schemas.microsoft.com/office/drawing/2014/main" id="{EE48C7B8-D767-860C-F0E7-3D0A629C771B}"/>
              </a:ext>
            </a:extLst>
          </p:cNvPr>
          <p:cNvSpPr/>
          <p:nvPr/>
        </p:nvSpPr>
        <p:spPr>
          <a:xfrm>
            <a:off x="5045649" y="370391"/>
            <a:ext cx="3657601" cy="802106"/>
          </a:xfrm>
          <a:prstGeom prst="wedgeRoundRectCallout">
            <a:avLst>
              <a:gd name="adj1" fmla="val 56029"/>
              <a:gd name="adj2" fmla="val 8330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rgbClr val="333333"/>
                </a:solidFill>
                <a:effectLst/>
                <a:latin typeface="Helvetica Neue"/>
              </a:rPr>
              <a:t>Examples of specific research areas of interest include, but are not limited to</a:t>
            </a:r>
            <a:endParaRPr lang="en-US" dirty="0"/>
          </a:p>
        </p:txBody>
      </p:sp>
      <p:sp>
        <p:nvSpPr>
          <p:cNvPr id="12" name="Speech Bubble: Rectangle with Corners Rounded 11">
            <a:extLst>
              <a:ext uri="{FF2B5EF4-FFF2-40B4-BE49-F238E27FC236}">
                <a16:creationId xmlns:a16="http://schemas.microsoft.com/office/drawing/2014/main" id="{00078F53-4D75-EC41-059E-910F205EB1CB}"/>
              </a:ext>
            </a:extLst>
          </p:cNvPr>
          <p:cNvSpPr/>
          <p:nvPr/>
        </p:nvSpPr>
        <p:spPr>
          <a:xfrm>
            <a:off x="489285" y="4871959"/>
            <a:ext cx="3096126" cy="659793"/>
          </a:xfrm>
          <a:prstGeom prst="wedgeRoundRectCallout">
            <a:avLst>
              <a:gd name="adj1" fmla="val -43712"/>
              <a:gd name="adj2" fmla="val 9302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333333"/>
                </a:solidFill>
                <a:effectLst/>
                <a:latin typeface="Helvetica Neue"/>
              </a:rPr>
              <a:t>Successful applications will</a:t>
            </a:r>
          </a:p>
        </p:txBody>
      </p:sp>
      <p:sp>
        <p:nvSpPr>
          <p:cNvPr id="13" name="Speech Bubble: Rectangle with Corners Rounded 12">
            <a:extLst>
              <a:ext uri="{FF2B5EF4-FFF2-40B4-BE49-F238E27FC236}">
                <a16:creationId xmlns:a16="http://schemas.microsoft.com/office/drawing/2014/main" id="{C53CC86F-629A-B174-1B2F-36228E282242}"/>
              </a:ext>
            </a:extLst>
          </p:cNvPr>
          <p:cNvSpPr/>
          <p:nvPr/>
        </p:nvSpPr>
        <p:spPr>
          <a:xfrm>
            <a:off x="9132784" y="508673"/>
            <a:ext cx="2029326" cy="737813"/>
          </a:xfrm>
          <a:prstGeom prst="wedgeRoundRectCallout">
            <a:avLst>
              <a:gd name="adj1" fmla="val 298"/>
              <a:gd name="adj2" fmla="val 9199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333333"/>
                </a:solidFill>
                <a:effectLst/>
                <a:latin typeface="Helvetica Neue"/>
              </a:rPr>
              <a:t>Relevant issues include</a:t>
            </a:r>
            <a:endParaRPr lang="en-US" b="0" dirty="0">
              <a:solidFill>
                <a:srgbClr val="333333"/>
              </a:solidFill>
              <a:latin typeface="Helvetica Neue"/>
            </a:endParaRPr>
          </a:p>
        </p:txBody>
      </p:sp>
      <p:sp>
        <p:nvSpPr>
          <p:cNvPr id="14" name="Speech Bubble: Rectangle with Corners Rounded 13">
            <a:extLst>
              <a:ext uri="{FF2B5EF4-FFF2-40B4-BE49-F238E27FC236}">
                <a16:creationId xmlns:a16="http://schemas.microsoft.com/office/drawing/2014/main" id="{38EBC085-D68C-DD91-B898-925926B0E133}"/>
              </a:ext>
            </a:extLst>
          </p:cNvPr>
          <p:cNvSpPr/>
          <p:nvPr/>
        </p:nvSpPr>
        <p:spPr>
          <a:xfrm>
            <a:off x="7828548" y="2117618"/>
            <a:ext cx="3505200" cy="579583"/>
          </a:xfrm>
          <a:prstGeom prst="wedgeRoundRectCallout">
            <a:avLst>
              <a:gd name="adj1" fmla="val 56029"/>
              <a:gd name="adj2" fmla="val 8330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333333"/>
                </a:solidFill>
                <a:effectLst/>
                <a:latin typeface="Helvetica Neue"/>
              </a:rPr>
              <a:t>Proposed methods may include</a:t>
            </a:r>
          </a:p>
        </p:txBody>
      </p:sp>
      <p:sp>
        <p:nvSpPr>
          <p:cNvPr id="15" name="Speech Bubble: Rectangle with Corners Rounded 14">
            <a:extLst>
              <a:ext uri="{FF2B5EF4-FFF2-40B4-BE49-F238E27FC236}">
                <a16:creationId xmlns:a16="http://schemas.microsoft.com/office/drawing/2014/main" id="{734F9626-EA64-8F6B-ABFE-3C5590B62A7D}"/>
              </a:ext>
            </a:extLst>
          </p:cNvPr>
          <p:cNvSpPr/>
          <p:nvPr/>
        </p:nvSpPr>
        <p:spPr>
          <a:xfrm>
            <a:off x="7380183" y="2908540"/>
            <a:ext cx="2967383" cy="659793"/>
          </a:xfrm>
          <a:prstGeom prst="wedgeRoundRectCallout">
            <a:avLst>
              <a:gd name="adj1" fmla="val 551"/>
              <a:gd name="adj2" fmla="val 881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333333"/>
                </a:solidFill>
                <a:effectLst/>
                <a:latin typeface="Helvetica Neue"/>
              </a:rPr>
              <a:t>Applications may propose</a:t>
            </a:r>
            <a:endParaRPr lang="en-US" dirty="0">
              <a:solidFill>
                <a:srgbClr val="333333"/>
              </a:solidFill>
              <a:latin typeface="Helvetica Neue"/>
            </a:endParaRPr>
          </a:p>
        </p:txBody>
      </p:sp>
      <p:sp>
        <p:nvSpPr>
          <p:cNvPr id="16" name="Speech Bubble: Rectangle with Corners Rounded 15">
            <a:extLst>
              <a:ext uri="{FF2B5EF4-FFF2-40B4-BE49-F238E27FC236}">
                <a16:creationId xmlns:a16="http://schemas.microsoft.com/office/drawing/2014/main" id="{CB0620E8-6A69-639D-2C3A-CB6A5D632BB9}"/>
              </a:ext>
            </a:extLst>
          </p:cNvPr>
          <p:cNvSpPr/>
          <p:nvPr/>
        </p:nvSpPr>
        <p:spPr>
          <a:xfrm>
            <a:off x="539429" y="1614760"/>
            <a:ext cx="2435989" cy="1446114"/>
          </a:xfrm>
          <a:prstGeom prst="wedgeRoundRectCallout">
            <a:avLst>
              <a:gd name="adj1" fmla="val -9266"/>
              <a:gd name="adj2" fmla="val 96018"/>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333333"/>
                </a:solidFill>
                <a:effectLst/>
                <a:latin typeface="Helvetica Neue"/>
              </a:rPr>
              <a:t>Applicants should use/utilize/ focus on/</a:t>
            </a:r>
          </a:p>
        </p:txBody>
      </p:sp>
      <p:sp>
        <p:nvSpPr>
          <p:cNvPr id="17" name="Speech Bubble: Rectangle with Corners Rounded 16">
            <a:extLst>
              <a:ext uri="{FF2B5EF4-FFF2-40B4-BE49-F238E27FC236}">
                <a16:creationId xmlns:a16="http://schemas.microsoft.com/office/drawing/2014/main" id="{8A5356AB-8B52-95C1-B20D-AD5B6F6B9F80}"/>
              </a:ext>
            </a:extLst>
          </p:cNvPr>
          <p:cNvSpPr/>
          <p:nvPr/>
        </p:nvSpPr>
        <p:spPr>
          <a:xfrm>
            <a:off x="7828548" y="4378316"/>
            <a:ext cx="3657601" cy="802106"/>
          </a:xfrm>
          <a:prstGeom prst="wedgeRoundRectCallout">
            <a:avLst>
              <a:gd name="adj1" fmla="val 56029"/>
              <a:gd name="adj2" fmla="val 83300"/>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rgbClr val="333333"/>
                </a:solidFill>
                <a:effectLst/>
                <a:latin typeface="Helvetica Neue"/>
              </a:rPr>
              <a:t>Research Topics of Low Priority</a:t>
            </a:r>
            <a:endParaRPr lang="en-US" dirty="0"/>
          </a:p>
        </p:txBody>
      </p:sp>
      <p:sp>
        <p:nvSpPr>
          <p:cNvPr id="18" name="Speech Bubble: Rectangle with Corners Rounded 17">
            <a:extLst>
              <a:ext uri="{FF2B5EF4-FFF2-40B4-BE49-F238E27FC236}">
                <a16:creationId xmlns:a16="http://schemas.microsoft.com/office/drawing/2014/main" id="{F478572C-0890-526D-4C54-648ADA397066}"/>
              </a:ext>
            </a:extLst>
          </p:cNvPr>
          <p:cNvSpPr/>
          <p:nvPr/>
        </p:nvSpPr>
        <p:spPr>
          <a:xfrm>
            <a:off x="1860884" y="3408308"/>
            <a:ext cx="1382818" cy="802106"/>
          </a:xfrm>
          <a:prstGeom prst="wedgeRoundRectCallout">
            <a:avLst>
              <a:gd name="adj1" fmla="val 8343"/>
              <a:gd name="adj2" fmla="val 80300"/>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dirty="0">
                <a:solidFill>
                  <a:srgbClr val="333333"/>
                </a:solidFill>
                <a:effectLst/>
                <a:latin typeface="Helvetica Neue"/>
              </a:rPr>
              <a:t>It is expected that…. </a:t>
            </a:r>
          </a:p>
        </p:txBody>
      </p:sp>
      <p:sp>
        <p:nvSpPr>
          <p:cNvPr id="19" name="Speech Bubble: Rectangle with Corners Rounded 18">
            <a:extLst>
              <a:ext uri="{FF2B5EF4-FFF2-40B4-BE49-F238E27FC236}">
                <a16:creationId xmlns:a16="http://schemas.microsoft.com/office/drawing/2014/main" id="{4959FDF4-8352-5670-D390-0BFEFC3659A3}"/>
              </a:ext>
            </a:extLst>
          </p:cNvPr>
          <p:cNvSpPr/>
          <p:nvPr/>
        </p:nvSpPr>
        <p:spPr>
          <a:xfrm>
            <a:off x="3243702" y="1513832"/>
            <a:ext cx="2106340" cy="802106"/>
          </a:xfrm>
          <a:prstGeom prst="wedgeRoundRectCallout">
            <a:avLst>
              <a:gd name="adj1" fmla="val -42158"/>
              <a:gd name="adj2" fmla="val 10518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333333"/>
                </a:solidFill>
                <a:latin typeface="Helvetica Neue"/>
              </a:rPr>
              <a:t>A</a:t>
            </a:r>
            <a:r>
              <a:rPr lang="en-US" b="0" i="0" dirty="0">
                <a:solidFill>
                  <a:srgbClr val="333333"/>
                </a:solidFill>
                <a:effectLst/>
                <a:latin typeface="Helvetica Neue"/>
              </a:rPr>
              <a:t>pplicants should consider </a:t>
            </a:r>
          </a:p>
        </p:txBody>
      </p:sp>
      <p:sp>
        <p:nvSpPr>
          <p:cNvPr id="20" name="Speech Bubble: Rectangle with Corners Rounded 19">
            <a:extLst>
              <a:ext uri="{FF2B5EF4-FFF2-40B4-BE49-F238E27FC236}">
                <a16:creationId xmlns:a16="http://schemas.microsoft.com/office/drawing/2014/main" id="{B8821F5E-093C-BE78-8D3F-40C1C0D6B94D}"/>
              </a:ext>
            </a:extLst>
          </p:cNvPr>
          <p:cNvSpPr/>
          <p:nvPr/>
        </p:nvSpPr>
        <p:spPr>
          <a:xfrm>
            <a:off x="6489846" y="5376040"/>
            <a:ext cx="3657601" cy="802106"/>
          </a:xfrm>
          <a:prstGeom prst="wedgeRoundRectCallout">
            <a:avLst>
              <a:gd name="adj1" fmla="val -41339"/>
              <a:gd name="adj2" fmla="val 64300"/>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rgbClr val="333333"/>
                </a:solidFill>
                <a:effectLst/>
                <a:latin typeface="Helvetica Neue"/>
              </a:rPr>
              <a:t>Non-Responsiveness Criteria</a:t>
            </a:r>
            <a:endParaRPr lang="en-US" dirty="0"/>
          </a:p>
        </p:txBody>
      </p:sp>
      <p:sp>
        <p:nvSpPr>
          <p:cNvPr id="21" name="Speech Bubble: Rectangle with Corners Rounded 20">
            <a:extLst>
              <a:ext uri="{FF2B5EF4-FFF2-40B4-BE49-F238E27FC236}">
                <a16:creationId xmlns:a16="http://schemas.microsoft.com/office/drawing/2014/main" id="{8D13B7DE-7557-D437-17D1-1B02AFF47216}"/>
              </a:ext>
            </a:extLst>
          </p:cNvPr>
          <p:cNvSpPr/>
          <p:nvPr/>
        </p:nvSpPr>
        <p:spPr>
          <a:xfrm>
            <a:off x="3983689" y="3006874"/>
            <a:ext cx="3128210" cy="1299533"/>
          </a:xfrm>
          <a:prstGeom prst="wedgeRoundRectCallout">
            <a:avLst>
              <a:gd name="adj1" fmla="val -5888"/>
              <a:gd name="adj2" fmla="val 146455"/>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Helvetica Neue"/>
              </a:rPr>
              <a:t>Applicants are strongly encouraged to contact NIH scientific program officers</a:t>
            </a:r>
            <a:endParaRPr lang="en-US" b="1" dirty="0"/>
          </a:p>
        </p:txBody>
      </p:sp>
    </p:spTree>
    <p:extLst>
      <p:ext uri="{BB962C8B-B14F-4D97-AF65-F5344CB8AC3E}">
        <p14:creationId xmlns:p14="http://schemas.microsoft.com/office/powerpoint/2010/main" val="389520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BE4C08-C4E6-4324-B30B-C85314C4CF76}"/>
              </a:ext>
            </a:extLst>
          </p:cNvPr>
          <p:cNvSpPr>
            <a:spLocks noGrp="1"/>
          </p:cNvSpPr>
          <p:nvPr>
            <p:ph type="title"/>
          </p:nvPr>
        </p:nvSpPr>
        <p:spPr>
          <a:xfrm>
            <a:off x="576071" y="204765"/>
            <a:ext cx="11039858" cy="1055674"/>
          </a:xfrm>
        </p:spPr>
        <p:txBody>
          <a:bodyPr vert="horz" lIns="91440" tIns="45720" rIns="91440" bIns="45720" rtlCol="0" anchor="ctr">
            <a:normAutofit/>
          </a:bodyPr>
          <a:lstStyle/>
          <a:p>
            <a:pPr algn="ctr" defTabSz="914400"/>
            <a:r>
              <a:rPr lang="en-US" kern="1200" dirty="0">
                <a:solidFill>
                  <a:schemeClr val="tx1"/>
                </a:solidFill>
                <a:latin typeface="Bahnschrift Condensed" panose="020B0502040204020203" pitchFamily="34" charset="0"/>
              </a:rPr>
              <a:t>ELSI Research Program Staff</a:t>
            </a:r>
          </a:p>
        </p:txBody>
      </p:sp>
      <p:pic>
        <p:nvPicPr>
          <p:cNvPr id="7" name="Picture 6">
            <a:extLst>
              <a:ext uri="{FF2B5EF4-FFF2-40B4-BE49-F238E27FC236}">
                <a16:creationId xmlns:a16="http://schemas.microsoft.com/office/drawing/2014/main" id="{0054D9F1-E65F-4D6F-A426-0662A93F09F3}"/>
              </a:ext>
            </a:extLst>
          </p:cNvPr>
          <p:cNvPicPr>
            <a:picLocks noChangeAspect="1"/>
          </p:cNvPicPr>
          <p:nvPr/>
        </p:nvPicPr>
        <p:blipFill rotWithShape="1">
          <a:blip r:embed="rId3"/>
          <a:srcRect l="9032" r="12882" b="18234"/>
          <a:stretch/>
        </p:blipFill>
        <p:spPr>
          <a:xfrm>
            <a:off x="1687807" y="1653424"/>
            <a:ext cx="1524358" cy="2011680"/>
          </a:xfrm>
          <a:prstGeom prst="rect">
            <a:avLst/>
          </a:prstGeom>
        </p:spPr>
      </p:pic>
      <p:sp>
        <p:nvSpPr>
          <p:cNvPr id="2" name="TextBox 1">
            <a:extLst>
              <a:ext uri="{FF2B5EF4-FFF2-40B4-BE49-F238E27FC236}">
                <a16:creationId xmlns:a16="http://schemas.microsoft.com/office/drawing/2014/main" id="{106C3433-E992-4E76-87C2-0E030B677170}"/>
              </a:ext>
            </a:extLst>
          </p:cNvPr>
          <p:cNvSpPr txBox="1"/>
          <p:nvPr/>
        </p:nvSpPr>
        <p:spPr>
          <a:xfrm>
            <a:off x="1535586" y="3699549"/>
            <a:ext cx="1828800" cy="757130"/>
          </a:xfrm>
          <a:prstGeom prst="rect">
            <a:avLst/>
          </a:prstGeom>
          <a:noFill/>
        </p:spPr>
        <p:txBody>
          <a:bodyPr wrap="square" rtlCol="0">
            <a:spAutoFit/>
          </a:bodyPr>
          <a:lstStyle/>
          <a:p>
            <a:pPr algn="ctr">
              <a:lnSpc>
                <a:spcPct val="90000"/>
              </a:lnSpc>
            </a:pPr>
            <a:r>
              <a:rPr lang="en-US" sz="1600" b="1" dirty="0">
                <a:solidFill>
                  <a:schemeClr val="accent1">
                    <a:lumMod val="50000"/>
                  </a:schemeClr>
                </a:solidFill>
                <a:latin typeface="Calibri" panose="020F0502020204030204" pitchFamily="34" charset="0"/>
                <a:cs typeface="Calibri" panose="020F0502020204030204" pitchFamily="34" charset="0"/>
              </a:rPr>
              <a:t>Larry Brody</a:t>
            </a:r>
          </a:p>
          <a:p>
            <a:pPr algn="ctr">
              <a:lnSpc>
                <a:spcPct val="90000"/>
              </a:lnSpc>
            </a:pPr>
            <a:r>
              <a:rPr lang="en-US" sz="1600" dirty="0">
                <a:solidFill>
                  <a:schemeClr val="accent1">
                    <a:lumMod val="50000"/>
                  </a:schemeClr>
                </a:solidFill>
                <a:latin typeface="Calibri" panose="020F0502020204030204" pitchFamily="34" charset="0"/>
                <a:cs typeface="Calibri" panose="020F0502020204030204" pitchFamily="34" charset="0"/>
              </a:rPr>
              <a:t>Director, Division of Genomics &amp; Society</a:t>
            </a:r>
          </a:p>
        </p:txBody>
      </p:sp>
      <p:grpSp>
        <p:nvGrpSpPr>
          <p:cNvPr id="3" name="Group 2">
            <a:extLst>
              <a:ext uri="{FF2B5EF4-FFF2-40B4-BE49-F238E27FC236}">
                <a16:creationId xmlns:a16="http://schemas.microsoft.com/office/drawing/2014/main" id="{914E27BD-1EF6-4FD8-98B2-8C592DFD9E5F}"/>
              </a:ext>
            </a:extLst>
          </p:cNvPr>
          <p:cNvGrpSpPr/>
          <p:nvPr/>
        </p:nvGrpSpPr>
        <p:grpSpPr>
          <a:xfrm>
            <a:off x="3651538" y="1653424"/>
            <a:ext cx="1828800" cy="2581656"/>
            <a:chOff x="2876035" y="1720490"/>
            <a:chExt cx="1828800" cy="2581656"/>
          </a:xfrm>
        </p:grpSpPr>
        <p:pic>
          <p:nvPicPr>
            <p:cNvPr id="2050" name="Picture 2" descr="Dave Kaufman">
              <a:extLst>
                <a:ext uri="{FF2B5EF4-FFF2-40B4-BE49-F238E27FC236}">
                  <a16:creationId xmlns:a16="http://schemas.microsoft.com/office/drawing/2014/main" id="{120335F3-7233-403A-A24E-20316C526B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04" r="34306" b="2"/>
            <a:stretch/>
          </p:blipFill>
          <p:spPr bwMode="auto">
            <a:xfrm>
              <a:off x="3028256" y="1720490"/>
              <a:ext cx="1524358" cy="20116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F6B414A-15B6-49A9-8A23-26024452FAAB}"/>
                </a:ext>
              </a:extLst>
            </p:cNvPr>
            <p:cNvSpPr txBox="1"/>
            <p:nvPr/>
          </p:nvSpPr>
          <p:spPr>
            <a:xfrm>
              <a:off x="2876035" y="3766615"/>
              <a:ext cx="1828800" cy="535531"/>
            </a:xfrm>
            <a:prstGeom prst="rect">
              <a:avLst/>
            </a:prstGeom>
            <a:noFill/>
          </p:spPr>
          <p:txBody>
            <a:bodyPr wrap="square" rtlCol="0">
              <a:spAutoFit/>
            </a:bodyPr>
            <a:lstStyle/>
            <a:p>
              <a:pPr algn="ctr">
                <a:lnSpc>
                  <a:spcPct val="90000"/>
                </a:lnSpc>
              </a:pPr>
              <a:r>
                <a:rPr lang="en-US" sz="1600" b="1" dirty="0">
                  <a:solidFill>
                    <a:schemeClr val="accent1">
                      <a:lumMod val="50000"/>
                    </a:schemeClr>
                  </a:solidFill>
                  <a:latin typeface="Calibri" panose="020F0502020204030204" pitchFamily="34" charset="0"/>
                  <a:cs typeface="Calibri" panose="020F0502020204030204" pitchFamily="34" charset="0"/>
                </a:rPr>
                <a:t>Dave Kaufman</a:t>
              </a:r>
            </a:p>
            <a:p>
              <a:pPr algn="ctr">
                <a:lnSpc>
                  <a:spcPct val="90000"/>
                </a:lnSpc>
              </a:pPr>
              <a:r>
                <a:rPr lang="en-US" sz="1600" dirty="0">
                  <a:solidFill>
                    <a:schemeClr val="accent1">
                      <a:lumMod val="50000"/>
                    </a:schemeClr>
                  </a:solidFill>
                  <a:latin typeface="Calibri" panose="020F0502020204030204" pitchFamily="34" charset="0"/>
                  <a:cs typeface="Calibri" panose="020F0502020204030204" pitchFamily="34" charset="0"/>
                </a:rPr>
                <a:t>Program Officer</a:t>
              </a:r>
            </a:p>
          </p:txBody>
        </p:sp>
      </p:grpSp>
      <p:grpSp>
        <p:nvGrpSpPr>
          <p:cNvPr id="5" name="Group 4">
            <a:extLst>
              <a:ext uri="{FF2B5EF4-FFF2-40B4-BE49-F238E27FC236}">
                <a16:creationId xmlns:a16="http://schemas.microsoft.com/office/drawing/2014/main" id="{3F4369EB-9E56-4E56-AB7C-CCB7AE853E06}"/>
              </a:ext>
            </a:extLst>
          </p:cNvPr>
          <p:cNvGrpSpPr/>
          <p:nvPr/>
        </p:nvGrpSpPr>
        <p:grpSpPr>
          <a:xfrm>
            <a:off x="8205448" y="1653424"/>
            <a:ext cx="1828800" cy="2581656"/>
            <a:chOff x="7429945" y="1720490"/>
            <a:chExt cx="1828800" cy="2581656"/>
          </a:xfrm>
        </p:grpSpPr>
        <p:pic>
          <p:nvPicPr>
            <p:cNvPr id="2052" name="Picture 4" descr="Rene Sterling">
              <a:extLst>
                <a:ext uri="{FF2B5EF4-FFF2-40B4-BE49-F238E27FC236}">
                  <a16:creationId xmlns:a16="http://schemas.microsoft.com/office/drawing/2014/main" id="{34CA14D9-A986-4C79-988A-E835AFECB04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0" r="6674" b="3"/>
            <a:stretch/>
          </p:blipFill>
          <p:spPr bwMode="auto">
            <a:xfrm>
              <a:off x="7582166" y="1720490"/>
              <a:ext cx="1524358" cy="20116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50CFE1-654D-4334-90B8-96E2F28B2CF9}"/>
                </a:ext>
              </a:extLst>
            </p:cNvPr>
            <p:cNvSpPr txBox="1"/>
            <p:nvPr/>
          </p:nvSpPr>
          <p:spPr>
            <a:xfrm>
              <a:off x="7429945" y="3766615"/>
              <a:ext cx="1828800" cy="535531"/>
            </a:xfrm>
            <a:prstGeom prst="rect">
              <a:avLst/>
            </a:prstGeom>
            <a:noFill/>
          </p:spPr>
          <p:txBody>
            <a:bodyPr wrap="square" rtlCol="0">
              <a:spAutoFit/>
            </a:bodyPr>
            <a:lstStyle/>
            <a:p>
              <a:pPr algn="ctr">
                <a:lnSpc>
                  <a:spcPct val="90000"/>
                </a:lnSpc>
              </a:pPr>
              <a:r>
                <a:rPr lang="en-US" sz="1600" b="1" dirty="0">
                  <a:solidFill>
                    <a:schemeClr val="accent1">
                      <a:lumMod val="50000"/>
                    </a:schemeClr>
                  </a:solidFill>
                  <a:latin typeface="Calibri" panose="020F0502020204030204" pitchFamily="34" charset="0"/>
                  <a:cs typeface="Calibri" panose="020F0502020204030204" pitchFamily="34" charset="0"/>
                </a:rPr>
                <a:t>Rene Sterling</a:t>
              </a:r>
            </a:p>
            <a:p>
              <a:pPr algn="ctr">
                <a:lnSpc>
                  <a:spcPct val="90000"/>
                </a:lnSpc>
              </a:pPr>
              <a:r>
                <a:rPr lang="en-US" sz="1600" dirty="0">
                  <a:solidFill>
                    <a:schemeClr val="accent1">
                      <a:lumMod val="50000"/>
                    </a:schemeClr>
                  </a:solidFill>
                  <a:latin typeface="Calibri" panose="020F0502020204030204" pitchFamily="34" charset="0"/>
                  <a:cs typeface="Calibri" panose="020F0502020204030204" pitchFamily="34" charset="0"/>
                </a:rPr>
                <a:t>Program Officer</a:t>
              </a:r>
            </a:p>
          </p:txBody>
        </p:sp>
      </p:grpSp>
      <p:grpSp>
        <p:nvGrpSpPr>
          <p:cNvPr id="4" name="Group 3">
            <a:extLst>
              <a:ext uri="{FF2B5EF4-FFF2-40B4-BE49-F238E27FC236}">
                <a16:creationId xmlns:a16="http://schemas.microsoft.com/office/drawing/2014/main" id="{CC93CF16-83E3-4679-A815-FB71B2E53E09}"/>
              </a:ext>
            </a:extLst>
          </p:cNvPr>
          <p:cNvGrpSpPr/>
          <p:nvPr/>
        </p:nvGrpSpPr>
        <p:grpSpPr>
          <a:xfrm>
            <a:off x="5928493" y="1653424"/>
            <a:ext cx="1828800" cy="2581656"/>
            <a:chOff x="5073211" y="1720490"/>
            <a:chExt cx="1828800" cy="2581656"/>
          </a:xfrm>
        </p:grpSpPr>
        <p:pic>
          <p:nvPicPr>
            <p:cNvPr id="2056" name="Picture 8" descr="Nicole Lockhart">
              <a:extLst>
                <a:ext uri="{FF2B5EF4-FFF2-40B4-BE49-F238E27FC236}">
                  <a16:creationId xmlns:a16="http://schemas.microsoft.com/office/drawing/2014/main" id="{31BE342A-6B25-460E-BAF6-7B338CEBCB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679" r="17932" b="2"/>
            <a:stretch/>
          </p:blipFill>
          <p:spPr bwMode="auto">
            <a:xfrm>
              <a:off x="5225432" y="1720490"/>
              <a:ext cx="1524358" cy="20116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AB76B7-1FE5-43D4-9073-44EAC45B03FE}"/>
                </a:ext>
              </a:extLst>
            </p:cNvPr>
            <p:cNvSpPr txBox="1"/>
            <p:nvPr/>
          </p:nvSpPr>
          <p:spPr>
            <a:xfrm>
              <a:off x="5073211" y="3766615"/>
              <a:ext cx="1828800" cy="535531"/>
            </a:xfrm>
            <a:prstGeom prst="rect">
              <a:avLst/>
            </a:prstGeom>
            <a:noFill/>
          </p:spPr>
          <p:txBody>
            <a:bodyPr wrap="square" rtlCol="0">
              <a:spAutoFit/>
            </a:bodyPr>
            <a:lstStyle/>
            <a:p>
              <a:pPr algn="ctr">
                <a:lnSpc>
                  <a:spcPct val="90000"/>
                </a:lnSpc>
              </a:pPr>
              <a:r>
                <a:rPr lang="en-US" sz="1600" b="1" dirty="0">
                  <a:solidFill>
                    <a:schemeClr val="accent1">
                      <a:lumMod val="50000"/>
                    </a:schemeClr>
                  </a:solidFill>
                  <a:latin typeface="Calibri" panose="020F0502020204030204" pitchFamily="34" charset="0"/>
                  <a:cs typeface="Calibri" panose="020F0502020204030204" pitchFamily="34" charset="0"/>
                </a:rPr>
                <a:t>Nicole Lockhart</a:t>
              </a:r>
            </a:p>
            <a:p>
              <a:pPr algn="ctr">
                <a:lnSpc>
                  <a:spcPct val="90000"/>
                </a:lnSpc>
              </a:pPr>
              <a:r>
                <a:rPr lang="en-US" sz="1600" dirty="0">
                  <a:solidFill>
                    <a:schemeClr val="accent1">
                      <a:lumMod val="50000"/>
                    </a:schemeClr>
                  </a:solidFill>
                  <a:latin typeface="Calibri" panose="020F0502020204030204" pitchFamily="34" charset="0"/>
                  <a:cs typeface="Calibri" panose="020F0502020204030204" pitchFamily="34" charset="0"/>
                </a:rPr>
                <a:t>Program Officer</a:t>
              </a:r>
            </a:p>
          </p:txBody>
        </p:sp>
      </p:grpSp>
      <p:sp>
        <p:nvSpPr>
          <p:cNvPr id="17" name="TextBox 16">
            <a:extLst>
              <a:ext uri="{FF2B5EF4-FFF2-40B4-BE49-F238E27FC236}">
                <a16:creationId xmlns:a16="http://schemas.microsoft.com/office/drawing/2014/main" id="{52B6BD5A-6431-43BC-B862-ABBA5DB348FA}"/>
              </a:ext>
            </a:extLst>
          </p:cNvPr>
          <p:cNvSpPr txBox="1"/>
          <p:nvPr/>
        </p:nvSpPr>
        <p:spPr>
          <a:xfrm>
            <a:off x="3212165" y="4792050"/>
            <a:ext cx="5737098" cy="661720"/>
          </a:xfrm>
          <a:prstGeom prst="rect">
            <a:avLst/>
          </a:prstGeom>
          <a:noFill/>
        </p:spPr>
        <p:txBody>
          <a:bodyPr wrap="square" rtlCol="0">
            <a:spAutoFit/>
          </a:bodyPr>
          <a:lstStyle/>
          <a:p>
            <a:pPr algn="ctr">
              <a:spcBef>
                <a:spcPts val="600"/>
              </a:spcBef>
            </a:pPr>
            <a:r>
              <a:rPr lang="en-US" sz="1600" b="1" dirty="0">
                <a:solidFill>
                  <a:schemeClr val="accent1">
                    <a:lumMod val="50000"/>
                  </a:schemeClr>
                </a:solidFill>
                <a:latin typeface="Calibri" panose="020F0502020204030204" pitchFamily="34" charset="0"/>
                <a:cs typeface="Calibri" panose="020F0502020204030204" pitchFamily="34" charset="0"/>
              </a:rPr>
              <a:t>Sarah Anstice</a:t>
            </a:r>
            <a:r>
              <a:rPr lang="en-US" sz="1600" dirty="0">
                <a:solidFill>
                  <a:schemeClr val="accent1">
                    <a:lumMod val="50000"/>
                  </a:schemeClr>
                </a:solidFill>
                <a:latin typeface="Calibri" panose="020F0502020204030204" pitchFamily="34" charset="0"/>
                <a:cs typeface="Calibri" panose="020F0502020204030204" pitchFamily="34" charset="0"/>
              </a:rPr>
              <a:t>, Scientific Program Analyst</a:t>
            </a:r>
          </a:p>
          <a:p>
            <a:pPr algn="ctr">
              <a:spcBef>
                <a:spcPts val="600"/>
              </a:spcBef>
            </a:pPr>
            <a:r>
              <a:rPr lang="en-US" sz="1600" b="1" dirty="0">
                <a:solidFill>
                  <a:schemeClr val="accent1">
                    <a:lumMod val="50000"/>
                  </a:schemeClr>
                </a:solidFill>
                <a:latin typeface="Calibri" panose="020F0502020204030204" pitchFamily="34" charset="0"/>
                <a:cs typeface="Calibri" panose="020F0502020204030204" pitchFamily="34" charset="0"/>
              </a:rPr>
              <a:t>Zo Bly</a:t>
            </a:r>
            <a:r>
              <a:rPr lang="en-US" sz="1600" dirty="0">
                <a:solidFill>
                  <a:schemeClr val="accent1">
                    <a:lumMod val="50000"/>
                  </a:schemeClr>
                </a:solidFill>
                <a:latin typeface="Calibri" panose="020F0502020204030204" pitchFamily="34" charset="0"/>
                <a:cs typeface="Calibri" panose="020F0502020204030204" pitchFamily="34" charset="0"/>
              </a:rPr>
              <a:t>, Scientific Program Analyst</a:t>
            </a:r>
          </a:p>
        </p:txBody>
      </p:sp>
    </p:spTree>
    <p:extLst>
      <p:ext uri="{BB962C8B-B14F-4D97-AF65-F5344CB8AC3E}">
        <p14:creationId xmlns:p14="http://schemas.microsoft.com/office/powerpoint/2010/main" val="63689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4070C"/>
        </a:solidFill>
        <a:effectLst/>
      </p:bgPr>
    </p:bg>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08A03DED-411F-DF85-3E3A-DBD6D0908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823" y="257174"/>
            <a:ext cx="4672354" cy="6181725"/>
          </a:xfrm>
          <a:prstGeom prst="rect">
            <a:avLst/>
          </a:prstGeom>
        </p:spPr>
      </p:pic>
      <p:grpSp>
        <p:nvGrpSpPr>
          <p:cNvPr id="14" name="Group 13">
            <a:extLst>
              <a:ext uri="{FF2B5EF4-FFF2-40B4-BE49-F238E27FC236}">
                <a16:creationId xmlns:a16="http://schemas.microsoft.com/office/drawing/2014/main" id="{3DDA3F52-E43F-9B6C-9EA0-80CD808D5117}"/>
              </a:ext>
            </a:extLst>
          </p:cNvPr>
          <p:cNvGrpSpPr/>
          <p:nvPr/>
        </p:nvGrpSpPr>
        <p:grpSpPr>
          <a:xfrm>
            <a:off x="2914650" y="133350"/>
            <a:ext cx="6362702" cy="1876425"/>
            <a:chOff x="2914650" y="133350"/>
            <a:chExt cx="6362702" cy="1876425"/>
          </a:xfrm>
        </p:grpSpPr>
        <p:sp>
          <p:nvSpPr>
            <p:cNvPr id="12" name="Arrow: Bent 11">
              <a:extLst>
                <a:ext uri="{FF2B5EF4-FFF2-40B4-BE49-F238E27FC236}">
                  <a16:creationId xmlns:a16="http://schemas.microsoft.com/office/drawing/2014/main" id="{2DC81DD8-3980-03B2-3215-2F3CC8A7D362}"/>
                </a:ext>
              </a:extLst>
            </p:cNvPr>
            <p:cNvSpPr/>
            <p:nvPr/>
          </p:nvSpPr>
          <p:spPr>
            <a:xfrm>
              <a:off x="2914650" y="133350"/>
              <a:ext cx="2000250" cy="18764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Bent 12">
              <a:extLst>
                <a:ext uri="{FF2B5EF4-FFF2-40B4-BE49-F238E27FC236}">
                  <a16:creationId xmlns:a16="http://schemas.microsoft.com/office/drawing/2014/main" id="{11E9D4DD-86C5-294B-13BC-954C403B100B}"/>
                </a:ext>
              </a:extLst>
            </p:cNvPr>
            <p:cNvSpPr/>
            <p:nvPr/>
          </p:nvSpPr>
          <p:spPr>
            <a:xfrm flipH="1">
              <a:off x="7277102" y="133350"/>
              <a:ext cx="2000250" cy="18764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7326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354B-6920-7CD4-345F-A10A7ED8C71F}"/>
              </a:ext>
            </a:extLst>
          </p:cNvPr>
          <p:cNvSpPr>
            <a:spLocks noGrp="1"/>
          </p:cNvSpPr>
          <p:nvPr>
            <p:ph type="title"/>
          </p:nvPr>
        </p:nvSpPr>
        <p:spPr>
          <a:xfrm>
            <a:off x="479253" y="172317"/>
            <a:ext cx="10515600" cy="1325563"/>
          </a:xfrm>
        </p:spPr>
        <p:txBody>
          <a:bodyPr>
            <a:normAutofit/>
          </a:bodyPr>
          <a:lstStyle/>
          <a:p>
            <a:r>
              <a:rPr lang="en-US" dirty="0">
                <a:latin typeface="Bahnschrift Condensed" panose="020B0502040204020203" pitchFamily="34" charset="0"/>
              </a:rPr>
              <a:t>Gather and meet with your team early on </a:t>
            </a:r>
          </a:p>
        </p:txBody>
      </p:sp>
      <p:pic>
        <p:nvPicPr>
          <p:cNvPr id="5" name="Content Placeholder 4" descr="A white clock with black hands&#10;&#10;Description automatically generated with medium confidence">
            <a:extLst>
              <a:ext uri="{FF2B5EF4-FFF2-40B4-BE49-F238E27FC236}">
                <a16:creationId xmlns:a16="http://schemas.microsoft.com/office/drawing/2014/main" id="{0F8B15F4-FD3D-DB60-0182-BEC7D1E173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9082"/>
          <a:stretch/>
        </p:blipFill>
        <p:spPr>
          <a:xfrm>
            <a:off x="9678535" y="215101"/>
            <a:ext cx="1363711" cy="1325563"/>
          </a:xfrm>
        </p:spPr>
      </p:pic>
      <p:sp>
        <p:nvSpPr>
          <p:cNvPr id="6" name="Title 1">
            <a:extLst>
              <a:ext uri="{FF2B5EF4-FFF2-40B4-BE49-F238E27FC236}">
                <a16:creationId xmlns:a16="http://schemas.microsoft.com/office/drawing/2014/main" id="{24A0D8B7-EAAB-3888-23E6-9D8AB1079541}"/>
              </a:ext>
            </a:extLst>
          </p:cNvPr>
          <p:cNvSpPr txBox="1">
            <a:spLocks/>
          </p:cNvSpPr>
          <p:nvPr/>
        </p:nvSpPr>
        <p:spPr>
          <a:xfrm>
            <a:off x="3806377" y="56133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ahnschrift Condensed" panose="020B0502040204020203" pitchFamily="34" charset="0"/>
              </a:rPr>
              <a:t>If you wait they may not have time to help! </a:t>
            </a:r>
          </a:p>
        </p:txBody>
      </p:sp>
      <p:sp>
        <p:nvSpPr>
          <p:cNvPr id="7" name="Title 1">
            <a:extLst>
              <a:ext uri="{FF2B5EF4-FFF2-40B4-BE49-F238E27FC236}">
                <a16:creationId xmlns:a16="http://schemas.microsoft.com/office/drawing/2014/main" id="{DFC0FDCD-1240-C83A-0D3F-4279DB21B5BE}"/>
              </a:ext>
            </a:extLst>
          </p:cNvPr>
          <p:cNvSpPr txBox="1">
            <a:spLocks/>
          </p:cNvSpPr>
          <p:nvPr/>
        </p:nvSpPr>
        <p:spPr>
          <a:xfrm>
            <a:off x="479253" y="1859238"/>
            <a:ext cx="52940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latin typeface="Bahnschrift Condensed" panose="020B0502040204020203" pitchFamily="34" charset="0"/>
              </a:rPr>
              <a:t>advisors &amp; </a:t>
            </a:r>
          </a:p>
          <a:p>
            <a:r>
              <a:rPr lang="en-US" sz="3600" dirty="0">
                <a:solidFill>
                  <a:schemeClr val="accent2">
                    <a:lumMod val="75000"/>
                  </a:schemeClr>
                </a:solidFill>
                <a:latin typeface="Bahnschrift Condensed" panose="020B0502040204020203" pitchFamily="34" charset="0"/>
              </a:rPr>
              <a:t>co-investigators</a:t>
            </a:r>
          </a:p>
        </p:txBody>
      </p:sp>
      <p:sp>
        <p:nvSpPr>
          <p:cNvPr id="8" name="Title 1">
            <a:extLst>
              <a:ext uri="{FF2B5EF4-FFF2-40B4-BE49-F238E27FC236}">
                <a16:creationId xmlns:a16="http://schemas.microsoft.com/office/drawing/2014/main" id="{8CE8E8BB-1579-9BFF-DD5A-3DA54E79222B}"/>
              </a:ext>
            </a:extLst>
          </p:cNvPr>
          <p:cNvSpPr txBox="1">
            <a:spLocks/>
          </p:cNvSpPr>
          <p:nvPr/>
        </p:nvSpPr>
        <p:spPr>
          <a:xfrm>
            <a:off x="479253" y="3534945"/>
            <a:ext cx="5294035" cy="1750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latin typeface="Bahnschrift Condensed" panose="020B0502040204020203" pitchFamily="34" charset="0"/>
              </a:rPr>
              <a:t>your institution’s</a:t>
            </a:r>
          </a:p>
          <a:p>
            <a:r>
              <a:rPr lang="en-US" sz="3600" dirty="0">
                <a:solidFill>
                  <a:schemeClr val="accent2">
                    <a:lumMod val="75000"/>
                  </a:schemeClr>
                </a:solidFill>
                <a:latin typeface="Bahnschrift Condensed" panose="020B0502040204020203" pitchFamily="34" charset="0"/>
              </a:rPr>
              <a:t>grant management </a:t>
            </a:r>
          </a:p>
          <a:p>
            <a:r>
              <a:rPr lang="en-US" sz="3600" dirty="0">
                <a:solidFill>
                  <a:schemeClr val="accent2">
                    <a:lumMod val="75000"/>
                  </a:schemeClr>
                </a:solidFill>
                <a:latin typeface="Bahnschrift Condensed" panose="020B0502040204020203" pitchFamily="34" charset="0"/>
              </a:rPr>
              <a:t>team</a:t>
            </a:r>
          </a:p>
        </p:txBody>
      </p:sp>
      <p:sp>
        <p:nvSpPr>
          <p:cNvPr id="9" name="Title 1">
            <a:extLst>
              <a:ext uri="{FF2B5EF4-FFF2-40B4-BE49-F238E27FC236}">
                <a16:creationId xmlns:a16="http://schemas.microsoft.com/office/drawing/2014/main" id="{F2FBD3A2-86A4-2B6F-8FEE-D8DF59791CE9}"/>
              </a:ext>
            </a:extLst>
          </p:cNvPr>
          <p:cNvSpPr txBox="1">
            <a:spLocks/>
          </p:cNvSpPr>
          <p:nvPr/>
        </p:nvSpPr>
        <p:spPr>
          <a:xfrm>
            <a:off x="7298015" y="1796387"/>
            <a:ext cx="52940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6">
                    <a:lumMod val="75000"/>
                  </a:schemeClr>
                </a:solidFill>
                <a:latin typeface="Bahnschrift Condensed" panose="020B0502040204020203" pitchFamily="34" charset="0"/>
              </a:rPr>
              <a:t>NIH scientific contacts</a:t>
            </a:r>
          </a:p>
        </p:txBody>
      </p:sp>
      <p:sp>
        <p:nvSpPr>
          <p:cNvPr id="10" name="Title 1">
            <a:extLst>
              <a:ext uri="{FF2B5EF4-FFF2-40B4-BE49-F238E27FC236}">
                <a16:creationId xmlns:a16="http://schemas.microsoft.com/office/drawing/2014/main" id="{807D8EDA-FB06-9DA8-D298-18E821FCF8DE}"/>
              </a:ext>
            </a:extLst>
          </p:cNvPr>
          <p:cNvSpPr txBox="1">
            <a:spLocks/>
          </p:cNvSpPr>
          <p:nvPr/>
        </p:nvSpPr>
        <p:spPr>
          <a:xfrm>
            <a:off x="7304591" y="3120737"/>
            <a:ext cx="5877129" cy="2121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6">
                    <a:lumMod val="75000"/>
                  </a:schemeClr>
                </a:solidFill>
                <a:latin typeface="Bahnschrift Condensed" panose="020B0502040204020203" pitchFamily="34" charset="0"/>
              </a:rPr>
              <a:t>eRA Commons Help Desk</a:t>
            </a:r>
          </a:p>
          <a:p>
            <a:r>
              <a:rPr lang="en-US" sz="3600" dirty="0">
                <a:solidFill>
                  <a:schemeClr val="accent6">
                    <a:lumMod val="75000"/>
                  </a:schemeClr>
                </a:solidFill>
                <a:latin typeface="Bahnschrift Condensed" panose="020B0502040204020203" pitchFamily="34" charset="0"/>
              </a:rPr>
              <a:t>Grants Management contact</a:t>
            </a:r>
          </a:p>
        </p:txBody>
      </p:sp>
      <p:sp>
        <p:nvSpPr>
          <p:cNvPr id="11" name="Title 1">
            <a:extLst>
              <a:ext uri="{FF2B5EF4-FFF2-40B4-BE49-F238E27FC236}">
                <a16:creationId xmlns:a16="http://schemas.microsoft.com/office/drawing/2014/main" id="{6D4663E8-3B6D-E04C-E4A7-9E5C8733AE71}"/>
              </a:ext>
            </a:extLst>
          </p:cNvPr>
          <p:cNvSpPr txBox="1">
            <a:spLocks/>
          </p:cNvSpPr>
          <p:nvPr/>
        </p:nvSpPr>
        <p:spPr>
          <a:xfrm>
            <a:off x="4095076" y="1996187"/>
            <a:ext cx="3356423" cy="105166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dirty="0">
                <a:solidFill>
                  <a:schemeClr val="accent1">
                    <a:lumMod val="75000"/>
                  </a:schemeClr>
                </a:solidFill>
                <a:latin typeface="Bahnschrift Condensed" panose="020B0502040204020203" pitchFamily="34" charset="0"/>
              </a:rPr>
              <a:t>scientific fit</a:t>
            </a:r>
          </a:p>
          <a:p>
            <a:pPr marL="571500" indent="-571500">
              <a:buFont typeface="Arial" panose="020B0604020202020204" pitchFamily="34" charset="0"/>
              <a:buChar char="•"/>
            </a:pPr>
            <a:r>
              <a:rPr lang="en-US" dirty="0">
                <a:solidFill>
                  <a:schemeClr val="accent1">
                    <a:lumMod val="75000"/>
                  </a:schemeClr>
                </a:solidFill>
                <a:latin typeface="Bahnschrift Condensed" panose="020B0502040204020203" pitchFamily="34" charset="0"/>
              </a:rPr>
              <a:t>size and scope</a:t>
            </a:r>
          </a:p>
          <a:p>
            <a:pPr marL="571500" indent="-571500">
              <a:buFont typeface="Arial" panose="020B0604020202020204" pitchFamily="34" charset="0"/>
              <a:buChar char="•"/>
            </a:pPr>
            <a:r>
              <a:rPr lang="en-US" dirty="0">
                <a:solidFill>
                  <a:schemeClr val="accent1">
                    <a:lumMod val="75000"/>
                  </a:schemeClr>
                </a:solidFill>
                <a:latin typeface="Bahnschrift Condensed" panose="020B0502040204020203" pitchFamily="34" charset="0"/>
              </a:rPr>
              <a:t>eligibility</a:t>
            </a:r>
          </a:p>
        </p:txBody>
      </p:sp>
      <p:sp>
        <p:nvSpPr>
          <p:cNvPr id="12" name="Title 1">
            <a:extLst>
              <a:ext uri="{FF2B5EF4-FFF2-40B4-BE49-F238E27FC236}">
                <a16:creationId xmlns:a16="http://schemas.microsoft.com/office/drawing/2014/main" id="{F541D0F1-E2A6-8952-980E-F699066ED9C5}"/>
              </a:ext>
            </a:extLst>
          </p:cNvPr>
          <p:cNvSpPr txBox="1">
            <a:spLocks/>
          </p:cNvSpPr>
          <p:nvPr/>
        </p:nvSpPr>
        <p:spPr>
          <a:xfrm>
            <a:off x="4095076" y="3718963"/>
            <a:ext cx="3208734" cy="130647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dirty="0">
                <a:solidFill>
                  <a:schemeClr val="accent1">
                    <a:lumMod val="75000"/>
                  </a:schemeClr>
                </a:solidFill>
                <a:latin typeface="Bahnschrift Condensed" panose="020B0502040204020203" pitchFamily="34" charset="0"/>
              </a:rPr>
              <a:t>grant forms</a:t>
            </a:r>
          </a:p>
          <a:p>
            <a:pPr marL="571500" indent="-571500">
              <a:buFont typeface="Arial" panose="020B0604020202020204" pitchFamily="34" charset="0"/>
              <a:buChar char="•"/>
            </a:pPr>
            <a:r>
              <a:rPr lang="en-US" dirty="0">
                <a:solidFill>
                  <a:schemeClr val="accent1">
                    <a:lumMod val="75000"/>
                  </a:schemeClr>
                </a:solidFill>
                <a:latin typeface="Bahnschrift Condensed" panose="020B0502040204020203" pitchFamily="34" charset="0"/>
              </a:rPr>
              <a:t>registration</a:t>
            </a:r>
          </a:p>
          <a:p>
            <a:pPr marL="571500" indent="-571500">
              <a:buFont typeface="Arial" panose="020B0604020202020204" pitchFamily="34" charset="0"/>
              <a:buChar char="•"/>
            </a:pPr>
            <a:r>
              <a:rPr lang="en-US" dirty="0">
                <a:solidFill>
                  <a:schemeClr val="accent1">
                    <a:lumMod val="75000"/>
                  </a:schemeClr>
                </a:solidFill>
                <a:latin typeface="Bahnschrift Condensed" panose="020B0502040204020203" pitchFamily="34" charset="0"/>
              </a:rPr>
              <a:t>submission</a:t>
            </a:r>
          </a:p>
          <a:p>
            <a:pPr marL="571500" indent="-571500">
              <a:buFont typeface="Arial" panose="020B0604020202020204" pitchFamily="34" charset="0"/>
              <a:buChar char="•"/>
            </a:pPr>
            <a:r>
              <a:rPr lang="en-US" dirty="0">
                <a:solidFill>
                  <a:schemeClr val="accent1">
                    <a:lumMod val="75000"/>
                  </a:schemeClr>
                </a:solidFill>
                <a:latin typeface="Bahnschrift Condensed" panose="020B0502040204020203" pitchFamily="34" charset="0"/>
              </a:rPr>
              <a:t>policy and budget</a:t>
            </a:r>
          </a:p>
          <a:p>
            <a:pPr marL="571500" indent="-571500">
              <a:buFont typeface="Arial" panose="020B0604020202020204" pitchFamily="34" charset="0"/>
              <a:buChar char="•"/>
            </a:pPr>
            <a:endParaRPr lang="en-US" dirty="0">
              <a:solidFill>
                <a:schemeClr val="accent1">
                  <a:lumMod val="75000"/>
                </a:schemeClr>
              </a:solidFill>
              <a:latin typeface="Bahnschrift Condensed" panose="020B0502040204020203" pitchFamily="34" charset="0"/>
            </a:endParaRPr>
          </a:p>
        </p:txBody>
      </p:sp>
    </p:spTree>
    <p:extLst>
      <p:ext uri="{BB962C8B-B14F-4D97-AF65-F5344CB8AC3E}">
        <p14:creationId xmlns:p14="http://schemas.microsoft.com/office/powerpoint/2010/main" val="17401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19E1C-8272-631B-D1B1-D61068A218AE}"/>
              </a:ext>
            </a:extLst>
          </p:cNvPr>
          <p:cNvSpPr>
            <a:spLocks noGrp="1"/>
          </p:cNvSpPr>
          <p:nvPr>
            <p:ph idx="1"/>
          </p:nvPr>
        </p:nvSpPr>
        <p:spPr>
          <a:xfrm>
            <a:off x="3076073" y="710699"/>
            <a:ext cx="10515600" cy="4351338"/>
          </a:xfrm>
        </p:spPr>
        <p:txBody>
          <a:bodyPr/>
          <a:lstStyle/>
          <a:p>
            <a:r>
              <a:rPr lang="en-US" dirty="0">
                <a:latin typeface="Bahnschrift Condensed" panose="020B0502040204020203" pitchFamily="34" charset="0"/>
              </a:rPr>
              <a:t>Marsha Michie</a:t>
            </a:r>
          </a:p>
          <a:p>
            <a:r>
              <a:rPr lang="en-US" dirty="0">
                <a:latin typeface="Bahnschrift Condensed" panose="020B0502040204020203" pitchFamily="34" charset="0"/>
              </a:rPr>
              <a:t>Maya Sabatello</a:t>
            </a:r>
          </a:p>
          <a:p>
            <a:r>
              <a:rPr lang="en-US" dirty="0">
                <a:latin typeface="Bahnschrift Condensed" panose="020B0502040204020203" pitchFamily="34" charset="0"/>
              </a:rPr>
              <a:t>Nicole Lockhart</a:t>
            </a:r>
          </a:p>
          <a:p>
            <a:r>
              <a:rPr lang="en-US" dirty="0">
                <a:latin typeface="Bahnschrift Condensed" panose="020B0502040204020203" pitchFamily="34" charset="0"/>
              </a:rPr>
              <a:t>Rene Sterling</a:t>
            </a:r>
          </a:p>
          <a:p>
            <a:r>
              <a:rPr lang="en-US" dirty="0">
                <a:latin typeface="Bahnschrift Condensed" panose="020B0502040204020203" pitchFamily="34" charset="0"/>
              </a:rPr>
              <a:t>Tiana Sepahpour</a:t>
            </a:r>
          </a:p>
          <a:p>
            <a:r>
              <a:rPr lang="en-US" dirty="0">
                <a:latin typeface="Bahnschrift Condensed" panose="020B0502040204020203" pitchFamily="34" charset="0"/>
              </a:rPr>
              <a:t>Mildred Cho</a:t>
            </a:r>
          </a:p>
          <a:p>
            <a:endParaRPr lang="en-US" dirty="0">
              <a:latin typeface="Bahnschrift Condensed" panose="020B0502040204020203" pitchFamily="34" charset="0"/>
            </a:endParaRPr>
          </a:p>
        </p:txBody>
      </p:sp>
      <p:sp>
        <p:nvSpPr>
          <p:cNvPr id="4" name="Title 1">
            <a:extLst>
              <a:ext uri="{FF2B5EF4-FFF2-40B4-BE49-F238E27FC236}">
                <a16:creationId xmlns:a16="http://schemas.microsoft.com/office/drawing/2014/main" id="{2F1F650D-FDAD-CDCB-AB83-7EF97AEF4DCB}"/>
              </a:ext>
            </a:extLst>
          </p:cNvPr>
          <p:cNvSpPr>
            <a:spLocks noGrp="1"/>
          </p:cNvSpPr>
          <p:nvPr>
            <p:ph type="title"/>
          </p:nvPr>
        </p:nvSpPr>
        <p:spPr>
          <a:xfrm>
            <a:off x="838200" y="365125"/>
            <a:ext cx="10515600" cy="1325563"/>
          </a:xfrm>
        </p:spPr>
        <p:txBody>
          <a:bodyPr>
            <a:normAutofit/>
          </a:bodyPr>
          <a:lstStyle/>
          <a:p>
            <a:r>
              <a:rPr lang="en-US" dirty="0">
                <a:latin typeface="Bahnschrift Condensed" panose="020B0502040204020203" pitchFamily="34" charset="0"/>
              </a:rPr>
              <a:t>Thanks!</a:t>
            </a:r>
          </a:p>
        </p:txBody>
      </p:sp>
    </p:spTree>
    <p:extLst>
      <p:ext uri="{BB962C8B-B14F-4D97-AF65-F5344CB8AC3E}">
        <p14:creationId xmlns:p14="http://schemas.microsoft.com/office/powerpoint/2010/main" val="3992916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1F650D-FDAD-CDCB-AB83-7EF97AEF4DCB}"/>
              </a:ext>
            </a:extLst>
          </p:cNvPr>
          <p:cNvSpPr>
            <a:spLocks noGrp="1"/>
          </p:cNvSpPr>
          <p:nvPr>
            <p:ph type="title"/>
          </p:nvPr>
        </p:nvSpPr>
        <p:spPr>
          <a:xfrm>
            <a:off x="749968" y="1359736"/>
            <a:ext cx="5618748" cy="1325563"/>
          </a:xfrm>
        </p:spPr>
        <p:txBody>
          <a:bodyPr>
            <a:normAutofit/>
          </a:bodyPr>
          <a:lstStyle/>
          <a:p>
            <a:r>
              <a:rPr lang="en-US" dirty="0">
                <a:latin typeface="Bahnschrift Condensed" panose="020B0502040204020203" pitchFamily="34" charset="0"/>
              </a:rPr>
              <a:t>Questions &amp; Discussion</a:t>
            </a:r>
          </a:p>
        </p:txBody>
      </p:sp>
    </p:spTree>
    <p:extLst>
      <p:ext uri="{BB962C8B-B14F-4D97-AF65-F5344CB8AC3E}">
        <p14:creationId xmlns:p14="http://schemas.microsoft.com/office/powerpoint/2010/main" val="3086160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C86B-ECAD-AFCA-E28D-32C49D460841}"/>
              </a:ext>
            </a:extLst>
          </p:cNvPr>
          <p:cNvSpPr>
            <a:spLocks noGrp="1"/>
          </p:cNvSpPr>
          <p:nvPr>
            <p:ph type="title"/>
          </p:nvPr>
        </p:nvSpPr>
        <p:spPr/>
        <p:txBody>
          <a:bodyPr/>
          <a:lstStyle/>
          <a:p>
            <a:r>
              <a:rPr lang="en-US" dirty="0"/>
              <a:t>NIH Reporter and Matchmaker Functions </a:t>
            </a:r>
          </a:p>
        </p:txBody>
      </p:sp>
      <p:pic>
        <p:nvPicPr>
          <p:cNvPr id="5" name="Picture 4">
            <a:extLst>
              <a:ext uri="{FF2B5EF4-FFF2-40B4-BE49-F238E27FC236}">
                <a16:creationId xmlns:a16="http://schemas.microsoft.com/office/drawing/2014/main" id="{78E16B63-A4D9-37D0-11B4-423F1D6A540A}"/>
              </a:ext>
            </a:extLst>
          </p:cNvPr>
          <p:cNvPicPr>
            <a:picLocks noChangeAspect="1"/>
          </p:cNvPicPr>
          <p:nvPr/>
        </p:nvPicPr>
        <p:blipFill>
          <a:blip r:embed="rId2"/>
          <a:stretch>
            <a:fillRect/>
          </a:stretch>
        </p:blipFill>
        <p:spPr>
          <a:xfrm>
            <a:off x="1224068" y="1690688"/>
            <a:ext cx="9187367" cy="3872828"/>
          </a:xfrm>
          <a:prstGeom prst="rect">
            <a:avLst/>
          </a:prstGeom>
        </p:spPr>
      </p:pic>
    </p:spTree>
    <p:extLst>
      <p:ext uri="{BB962C8B-B14F-4D97-AF65-F5344CB8AC3E}">
        <p14:creationId xmlns:p14="http://schemas.microsoft.com/office/powerpoint/2010/main" val="2290733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C264-0989-A007-0143-6E2C73909857}"/>
              </a:ext>
            </a:extLst>
          </p:cNvPr>
          <p:cNvSpPr>
            <a:spLocks noGrp="1"/>
          </p:cNvSpPr>
          <p:nvPr>
            <p:ph type="title"/>
          </p:nvPr>
        </p:nvSpPr>
        <p:spPr>
          <a:xfrm>
            <a:off x="570346" y="318944"/>
            <a:ext cx="11159836" cy="1325563"/>
          </a:xfrm>
        </p:spPr>
        <p:txBody>
          <a:bodyPr/>
          <a:lstStyle/>
          <a:p>
            <a:r>
              <a:rPr lang="en-US" dirty="0">
                <a:latin typeface="Bahnschrift Condensed" panose="020B0502040204020203" pitchFamily="34" charset="0"/>
              </a:rPr>
              <a:t>Fit: NIH’s broad or narrow interests? Check NOFO type</a:t>
            </a:r>
          </a:p>
        </p:txBody>
      </p:sp>
      <p:graphicFrame>
        <p:nvGraphicFramePr>
          <p:cNvPr id="6" name="Table 5">
            <a:extLst>
              <a:ext uri="{FF2B5EF4-FFF2-40B4-BE49-F238E27FC236}">
                <a16:creationId xmlns:a16="http://schemas.microsoft.com/office/drawing/2014/main" id="{ED249FD5-62AE-1B0F-BD56-2C3F50B97D7D}"/>
              </a:ext>
            </a:extLst>
          </p:cNvPr>
          <p:cNvGraphicFramePr>
            <a:graphicFrameLocks noGrp="1"/>
          </p:cNvGraphicFramePr>
          <p:nvPr>
            <p:extLst>
              <p:ext uri="{D42A27DB-BD31-4B8C-83A1-F6EECF244321}">
                <p14:modId xmlns:p14="http://schemas.microsoft.com/office/powerpoint/2010/main" val="3544126021"/>
              </p:ext>
            </p:extLst>
          </p:nvPr>
        </p:nvGraphicFramePr>
        <p:xfrm>
          <a:off x="2474119" y="1471233"/>
          <a:ext cx="7352289" cy="5142801"/>
        </p:xfrm>
        <a:graphic>
          <a:graphicData uri="http://schemas.openxmlformats.org/drawingml/2006/table">
            <a:tbl>
              <a:tblPr firstRow="1" firstCol="1" bandRow="1">
                <a:tableStyleId>{5C22544A-7EE6-4342-B048-85BDC9FD1C3A}</a:tableStyleId>
              </a:tblPr>
              <a:tblGrid>
                <a:gridCol w="947914">
                  <a:extLst>
                    <a:ext uri="{9D8B030D-6E8A-4147-A177-3AD203B41FA5}">
                      <a16:colId xmlns:a16="http://schemas.microsoft.com/office/drawing/2014/main" val="508766517"/>
                    </a:ext>
                  </a:extLst>
                </a:gridCol>
                <a:gridCol w="1534167">
                  <a:extLst>
                    <a:ext uri="{9D8B030D-6E8A-4147-A177-3AD203B41FA5}">
                      <a16:colId xmlns:a16="http://schemas.microsoft.com/office/drawing/2014/main" val="2356337601"/>
                    </a:ext>
                  </a:extLst>
                </a:gridCol>
                <a:gridCol w="1534167">
                  <a:extLst>
                    <a:ext uri="{9D8B030D-6E8A-4147-A177-3AD203B41FA5}">
                      <a16:colId xmlns:a16="http://schemas.microsoft.com/office/drawing/2014/main" val="979826196"/>
                    </a:ext>
                  </a:extLst>
                </a:gridCol>
                <a:gridCol w="1534167">
                  <a:extLst>
                    <a:ext uri="{9D8B030D-6E8A-4147-A177-3AD203B41FA5}">
                      <a16:colId xmlns:a16="http://schemas.microsoft.com/office/drawing/2014/main" val="823835928"/>
                    </a:ext>
                  </a:extLst>
                </a:gridCol>
                <a:gridCol w="1801874">
                  <a:extLst>
                    <a:ext uri="{9D8B030D-6E8A-4147-A177-3AD203B41FA5}">
                      <a16:colId xmlns:a16="http://schemas.microsoft.com/office/drawing/2014/main" val="106392168"/>
                    </a:ext>
                  </a:extLst>
                </a:gridCol>
              </a:tblGrid>
              <a:tr h="426643">
                <a:tc>
                  <a:txBody>
                    <a:bodyPr/>
                    <a:lstStyle/>
                    <a:p>
                      <a:pPr marL="0" marR="0" algn="ctr">
                        <a:lnSpc>
                          <a:spcPct val="107000"/>
                        </a:lnSpc>
                        <a:spcBef>
                          <a:spcPts val="0"/>
                        </a:spcBef>
                        <a:spcAft>
                          <a:spcPts val="0"/>
                        </a:spcAft>
                      </a:pPr>
                      <a:endParaRPr lang="en-US" sz="2400" u="sng"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gridSpan="4">
                  <a:txBody>
                    <a:bodyPr/>
                    <a:lstStyle/>
                    <a:p>
                      <a:pPr marL="0" marR="0" algn="ctr">
                        <a:lnSpc>
                          <a:spcPct val="107000"/>
                        </a:lnSpc>
                        <a:spcBef>
                          <a:spcPts val="0"/>
                        </a:spcBef>
                        <a:spcAft>
                          <a:spcPts val="0"/>
                        </a:spcAft>
                      </a:pPr>
                      <a:r>
                        <a:rPr lang="en-US" sz="2400" u="none" dirty="0">
                          <a:solidFill>
                            <a:schemeClr val="tx1"/>
                          </a:solidFill>
                          <a:effectLst/>
                          <a:latin typeface="+mn-lt"/>
                          <a:ea typeface="Calibri" panose="020F0502020204030204" pitchFamily="34" charset="0"/>
                          <a:cs typeface="Times New Roman" panose="02020603050405020304" pitchFamily="18" charset="0"/>
                        </a:rPr>
                        <a:t>NOFO Type</a:t>
                      </a:r>
                    </a:p>
                  </a:txBody>
                  <a:tcPr marL="68580" marR="68580" marT="0" marB="0">
                    <a:solidFill>
                      <a:schemeClr val="accent1">
                        <a:lumMod val="60000"/>
                        <a:lumOff val="40000"/>
                      </a:schemeClr>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359918"/>
                  </a:ext>
                </a:extLst>
              </a:tr>
              <a:tr h="426643">
                <a:tc>
                  <a:txBody>
                    <a:bodyPr/>
                    <a:lstStyle/>
                    <a:p>
                      <a:pPr marL="0" marR="0">
                        <a:lnSpc>
                          <a:spcPct val="107000"/>
                        </a:lnSpc>
                        <a:spcBef>
                          <a:spcPts val="0"/>
                        </a:spcBef>
                        <a:spcAft>
                          <a:spcPts val="0"/>
                        </a:spcAft>
                      </a:pPr>
                      <a:r>
                        <a:rPr lang="en-US" sz="1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RFA</a:t>
                      </a:r>
                    </a:p>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Request for Applications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NOSI</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Notice of Specific Interest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PA/PAR</a:t>
                      </a:r>
                    </a:p>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 Announcement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Parent</a:t>
                      </a:r>
                    </a:p>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Announcement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660999856"/>
                  </a:ext>
                </a:extLst>
              </a:tr>
              <a:tr h="1869262">
                <a:tc>
                  <a:txBody>
                    <a:bodyPr/>
                    <a:lstStyle/>
                    <a:p>
                      <a:pPr marL="0" marR="0">
                        <a:lnSpc>
                          <a:spcPct val="107000"/>
                        </a:lnSpc>
                        <a:spcBef>
                          <a:spcPts val="0"/>
                        </a:spcBef>
                        <a:spcAft>
                          <a:spcPts val="0"/>
                        </a:spcAft>
                      </a:pPr>
                      <a:r>
                        <a:rPr lang="en-US" sz="1600" u="none" dirty="0">
                          <a:solidFill>
                            <a:schemeClr val="tx1"/>
                          </a:solidFill>
                          <a:effectLst/>
                        </a:rPr>
                        <a:t>Research Area</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US" sz="1600" b="1" dirty="0">
                          <a:effectLst/>
                        </a:rPr>
                        <a:t>Specific. </a:t>
                      </a:r>
                      <a:endParaRPr lang="en-US" sz="1100" b="1" dirty="0">
                        <a:effectLst/>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Signals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particular interests</a:t>
                      </a:r>
                      <a:r>
                        <a:rPr lang="en-US" sz="1600" dirty="0">
                          <a:effectLst/>
                          <a:latin typeface="Calibri" panose="020F0502020204030204" pitchFamily="34" charset="0"/>
                          <a:ea typeface="Calibri" panose="020F0502020204030204" pitchFamily="34" charset="0"/>
                          <a:cs typeface="Times New Roman" panose="02020603050405020304" pitchFamily="18" charset="0"/>
                        </a:rPr>
                        <a:t>; adds them to existing NOFOs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600" dirty="0">
                          <a:effectLst/>
                        </a:rPr>
                        <a:t>General, usually has </a:t>
                      </a:r>
                      <a:r>
                        <a:rPr lang="en-US" sz="1600" b="1" dirty="0">
                          <a:effectLst/>
                        </a:rPr>
                        <a:t>broader goals </a:t>
                      </a:r>
                      <a:r>
                        <a:rPr lang="en-US" sz="1600" dirty="0">
                          <a:effectLst/>
                        </a:rPr>
                        <a:t>and areas specified.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600" b="1" dirty="0">
                          <a:effectLst/>
                        </a:rPr>
                        <a:t>Very general to none</a:t>
                      </a:r>
                      <a:r>
                        <a:rPr lang="en-US" sz="1600" dirty="0">
                          <a:effectLst/>
                        </a:rPr>
                        <a:t>. Some Institutes may have areas of interest listed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9336300"/>
                  </a:ext>
                </a:extLst>
              </a:tr>
              <a:tr h="1869262">
                <a:tc>
                  <a:txBody>
                    <a:bodyPr/>
                    <a:lstStyle/>
                    <a:p>
                      <a:pPr marL="0" marR="0">
                        <a:lnSpc>
                          <a:spcPct val="107000"/>
                        </a:lnSpc>
                        <a:spcBef>
                          <a:spcPts val="0"/>
                        </a:spcBef>
                        <a:spcAft>
                          <a:spcPts val="0"/>
                        </a:spcAft>
                      </a:pPr>
                      <a:r>
                        <a:rPr lang="en-US" sz="1600" u="none" dirty="0">
                          <a:solidFill>
                            <a:schemeClr val="tx1"/>
                          </a:solidFill>
                          <a:effectLst/>
                        </a:rPr>
                        <a:t>Example</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US" sz="1600" dirty="0">
                          <a:effectLst/>
                        </a:rPr>
                        <a:t>Responsibly Reporting Back Environmental Health and Non-Genomic Research Results R01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NOSI: Administrative Supplement for Research and Capacity Building Efforts Related to Bioethical Issues</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600" dirty="0">
                          <a:effectLst/>
                        </a:rPr>
                        <a:t>Ethical, Legal and Social Implications (ELSI) Research R01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600" dirty="0">
                          <a:effectLst/>
                        </a:rPr>
                        <a:t>NIH Exploratory/ Developmental Research Grant Program R21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247630616"/>
                  </a:ext>
                </a:extLst>
              </a:tr>
            </a:tbl>
          </a:graphicData>
        </a:graphic>
      </p:graphicFrame>
      <p:sp>
        <p:nvSpPr>
          <p:cNvPr id="7" name="Rectangle 1">
            <a:extLst>
              <a:ext uri="{FF2B5EF4-FFF2-40B4-BE49-F238E27FC236}">
                <a16:creationId xmlns:a16="http://schemas.microsoft.com/office/drawing/2014/main" id="{C7238430-FC0B-7967-6133-B8B67C970555}"/>
              </a:ext>
            </a:extLst>
          </p:cNvPr>
          <p:cNvSpPr>
            <a:spLocks noChangeArrowheads="1"/>
          </p:cNvSpPr>
          <p:nvPr/>
        </p:nvSpPr>
        <p:spPr bwMode="auto">
          <a:xfrm>
            <a:off x="3163888" y="2176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01623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53E901-19B5-50CE-55C4-7BA132411C93}"/>
              </a:ext>
            </a:extLst>
          </p:cNvPr>
          <p:cNvSpPr>
            <a:spLocks noGrp="1"/>
          </p:cNvSpPr>
          <p:nvPr>
            <p:ph idx="1"/>
          </p:nvPr>
        </p:nvSpPr>
        <p:spPr>
          <a:xfrm>
            <a:off x="576072" y="1580606"/>
            <a:ext cx="11039856" cy="5140871"/>
          </a:xfrm>
        </p:spPr>
        <p:txBody>
          <a:bodyPr>
            <a:normAutofit/>
          </a:bodyPr>
          <a:lstStyle/>
          <a:p>
            <a:r>
              <a:rPr lang="en-US" dirty="0">
                <a:latin typeface="Bahnschrift Condensed" panose="020B0502040204020203" pitchFamily="34" charset="0"/>
              </a:rPr>
              <a:t>The program officers (POs) are NIH staff who:</a:t>
            </a:r>
            <a:endParaRPr lang="en-US" sz="2800" dirty="0">
              <a:latin typeface="Bahnschrift Condensed" panose="020B0502040204020203" pitchFamily="34" charset="0"/>
            </a:endParaRPr>
          </a:p>
          <a:p>
            <a:pPr lvl="1"/>
            <a:r>
              <a:rPr lang="en-US" sz="2800" dirty="0">
                <a:latin typeface="Bahnschrift Condensed" panose="020B0502040204020203" pitchFamily="34" charset="0"/>
              </a:rPr>
              <a:t>Put the ‘fun’* in funding opportunities </a:t>
            </a:r>
          </a:p>
          <a:p>
            <a:pPr lvl="1"/>
            <a:r>
              <a:rPr lang="en-US" sz="2800" dirty="0">
                <a:latin typeface="Bahnschrift Condensed" panose="020B0502040204020203" pitchFamily="34" charset="0"/>
              </a:rPr>
              <a:t>Discuss whether an idea is a good fit </a:t>
            </a:r>
          </a:p>
          <a:p>
            <a:pPr lvl="1"/>
            <a:r>
              <a:rPr lang="en-US" sz="2800" dirty="0">
                <a:latin typeface="Bahnschrift Condensed" panose="020B0502040204020203" pitchFamily="34" charset="0"/>
              </a:rPr>
              <a:t>Provide feedback on specific aims</a:t>
            </a:r>
          </a:p>
          <a:p>
            <a:pPr lvl="1"/>
            <a:r>
              <a:rPr lang="en-US" sz="2800" dirty="0">
                <a:latin typeface="Bahnschrift Condensed" panose="020B0502040204020203" pitchFamily="34" charset="0"/>
              </a:rPr>
              <a:t>Discuss summary statement after review</a:t>
            </a:r>
          </a:p>
          <a:p>
            <a:pPr marL="457200" lvl="1" indent="0">
              <a:buNone/>
            </a:pPr>
            <a:endParaRPr lang="en-US" dirty="0">
              <a:latin typeface="Bahnschrift Condensed" panose="020B0502040204020203" pitchFamily="34" charset="0"/>
            </a:endParaRPr>
          </a:p>
          <a:p>
            <a:pPr lvl="1"/>
            <a:endParaRPr lang="en-US" dirty="0">
              <a:latin typeface="Bahnschrift Condensed" panose="020B0502040204020203" pitchFamily="34" charset="0"/>
            </a:endParaRPr>
          </a:p>
          <a:p>
            <a:r>
              <a:rPr lang="en-US" b="1" dirty="0">
                <a:latin typeface="Bahnschrift Condensed" panose="020B0502040204020203" pitchFamily="34" charset="0"/>
              </a:rPr>
              <a:t>Jargon alert: </a:t>
            </a:r>
            <a:r>
              <a:rPr lang="en-US" dirty="0">
                <a:latin typeface="Bahnschrift Condensed" panose="020B0502040204020203" pitchFamily="34" charset="0"/>
              </a:rPr>
              <a:t>Program officers are listed as “Scientific/Research Contacts” at the end of Funding Opportunities</a:t>
            </a:r>
          </a:p>
          <a:p>
            <a:pPr marL="0" indent="0">
              <a:buNone/>
            </a:pPr>
            <a:endParaRPr lang="en-US" dirty="0">
              <a:latin typeface="Bahnschrift Condensed" panose="020B0502040204020203" pitchFamily="34" charset="0"/>
            </a:endParaRPr>
          </a:p>
        </p:txBody>
      </p:sp>
      <p:sp>
        <p:nvSpPr>
          <p:cNvPr id="3" name="Title 2">
            <a:extLst>
              <a:ext uri="{FF2B5EF4-FFF2-40B4-BE49-F238E27FC236}">
                <a16:creationId xmlns:a16="http://schemas.microsoft.com/office/drawing/2014/main" id="{516DE790-70A4-EAAC-1686-DF986BC90A96}"/>
              </a:ext>
            </a:extLst>
          </p:cNvPr>
          <p:cNvSpPr>
            <a:spLocks noGrp="1"/>
          </p:cNvSpPr>
          <p:nvPr>
            <p:ph type="title"/>
          </p:nvPr>
        </p:nvSpPr>
        <p:spPr>
          <a:xfrm>
            <a:off x="576071" y="102323"/>
            <a:ext cx="11039858" cy="1356360"/>
          </a:xfrm>
        </p:spPr>
        <p:txBody>
          <a:bodyPr/>
          <a:lstStyle/>
          <a:p>
            <a:r>
              <a:rPr lang="en-US" dirty="0">
                <a:latin typeface="Bahnschrift Condensed" panose="020B0502040204020203" pitchFamily="34" charset="0"/>
              </a:rPr>
              <a:t>Wait! What is a program officer? </a:t>
            </a:r>
          </a:p>
        </p:txBody>
      </p:sp>
      <p:sp>
        <p:nvSpPr>
          <p:cNvPr id="4" name="Slide Number Placeholder 3">
            <a:extLst>
              <a:ext uri="{FF2B5EF4-FFF2-40B4-BE49-F238E27FC236}">
                <a16:creationId xmlns:a16="http://schemas.microsoft.com/office/drawing/2014/main" id="{551BF48D-9C71-7792-8083-60DD3F35CF3C}"/>
              </a:ext>
            </a:extLst>
          </p:cNvPr>
          <p:cNvSpPr>
            <a:spLocks noGrp="1"/>
          </p:cNvSpPr>
          <p:nvPr>
            <p:ph type="sldNum" sz="quarter" idx="4"/>
          </p:nvPr>
        </p:nvSpPr>
        <p:spPr>
          <a:xfrm>
            <a:off x="11650824" y="63563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Calibri" panose="020F0502020204030204" pitchFamily="34" charset="0"/>
                <a:ea typeface="+mn-ea"/>
                <a:cs typeface="Calibri" panose="020F050202020403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latin typeface="Bahnschrift Condensed" panose="020B0502040204020203" pitchFamily="34" charset="0"/>
              </a:rPr>
              <a:pPr/>
              <a:t>4</a:t>
            </a:fld>
            <a:endParaRPr lang="en-US" dirty="0">
              <a:latin typeface="Bahnschrift Condensed" panose="020B0502040204020203" pitchFamily="34" charset="0"/>
            </a:endParaRPr>
          </a:p>
        </p:txBody>
      </p:sp>
      <p:pic>
        <p:nvPicPr>
          <p:cNvPr id="6" name="Graphic 5" descr="Party mask with solid fill">
            <a:extLst>
              <a:ext uri="{FF2B5EF4-FFF2-40B4-BE49-F238E27FC236}">
                <a16:creationId xmlns:a16="http://schemas.microsoft.com/office/drawing/2014/main" id="{6990EA29-5F11-2BF4-1253-3DCE952793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95690" y="356616"/>
            <a:ext cx="914400" cy="906495"/>
          </a:xfrm>
          <a:prstGeom prst="rect">
            <a:avLst/>
          </a:prstGeom>
        </p:spPr>
      </p:pic>
      <p:pic>
        <p:nvPicPr>
          <p:cNvPr id="8" name="Graphic 7" descr="Snorkling Mask outline">
            <a:extLst>
              <a:ext uri="{FF2B5EF4-FFF2-40B4-BE49-F238E27FC236}">
                <a16:creationId xmlns:a16="http://schemas.microsoft.com/office/drawing/2014/main" id="{B68B9F7F-A72F-512D-DBEB-C6C9E2A9AE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20183" y="332539"/>
            <a:ext cx="914400" cy="914400"/>
          </a:xfrm>
          <a:prstGeom prst="rect">
            <a:avLst/>
          </a:prstGeom>
        </p:spPr>
      </p:pic>
      <p:pic>
        <p:nvPicPr>
          <p:cNvPr id="10" name="Graphic 9" descr="Party mask outline">
            <a:extLst>
              <a:ext uri="{FF2B5EF4-FFF2-40B4-BE49-F238E27FC236}">
                <a16:creationId xmlns:a16="http://schemas.microsoft.com/office/drawing/2014/main" id="{65FDEF37-B300-D89F-3D3B-413B6CCEF0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893706" y="356617"/>
            <a:ext cx="914400" cy="914400"/>
          </a:xfrm>
          <a:prstGeom prst="rect">
            <a:avLst/>
          </a:prstGeom>
        </p:spPr>
      </p:pic>
    </p:spTree>
    <p:extLst>
      <p:ext uri="{BB962C8B-B14F-4D97-AF65-F5344CB8AC3E}">
        <p14:creationId xmlns:p14="http://schemas.microsoft.com/office/powerpoint/2010/main" val="256239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DE790-70A4-EAAC-1686-DF986BC90A96}"/>
              </a:ext>
            </a:extLst>
          </p:cNvPr>
          <p:cNvSpPr>
            <a:spLocks noGrp="1"/>
          </p:cNvSpPr>
          <p:nvPr>
            <p:ph type="title"/>
          </p:nvPr>
        </p:nvSpPr>
        <p:spPr>
          <a:xfrm>
            <a:off x="576071" y="102323"/>
            <a:ext cx="11039858" cy="1356360"/>
          </a:xfrm>
        </p:spPr>
        <p:txBody>
          <a:bodyPr/>
          <a:lstStyle/>
          <a:p>
            <a:r>
              <a:rPr lang="en-US" dirty="0">
                <a:latin typeface="Bahnschrift Condensed" panose="020B0502040204020203" pitchFamily="34" charset="0"/>
              </a:rPr>
              <a:t>To find us, skip to the end (of NOFOs)</a:t>
            </a:r>
          </a:p>
        </p:txBody>
      </p:sp>
      <p:sp>
        <p:nvSpPr>
          <p:cNvPr id="4" name="Slide Number Placeholder 3">
            <a:extLst>
              <a:ext uri="{FF2B5EF4-FFF2-40B4-BE49-F238E27FC236}">
                <a16:creationId xmlns:a16="http://schemas.microsoft.com/office/drawing/2014/main" id="{551BF48D-9C71-7792-8083-60DD3F35CF3C}"/>
              </a:ext>
            </a:extLst>
          </p:cNvPr>
          <p:cNvSpPr>
            <a:spLocks noGrp="1"/>
          </p:cNvSpPr>
          <p:nvPr>
            <p:ph type="sldNum" sz="quarter" idx="4"/>
          </p:nvPr>
        </p:nvSpPr>
        <p:spPr>
          <a:xfrm>
            <a:off x="11650824" y="63563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Calibri" panose="020F0502020204030204" pitchFamily="34" charset="0"/>
                <a:ea typeface="+mn-ea"/>
                <a:cs typeface="Calibri" panose="020F050202020403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latin typeface="Bahnschrift Condensed" panose="020B0502040204020203" pitchFamily="34" charset="0"/>
              </a:rPr>
              <a:pPr/>
              <a:t>5</a:t>
            </a:fld>
            <a:endParaRPr lang="en-US" dirty="0">
              <a:latin typeface="Bahnschrift Condensed" panose="020B0502040204020203" pitchFamily="34" charset="0"/>
            </a:endParaRPr>
          </a:p>
        </p:txBody>
      </p:sp>
      <p:pic>
        <p:nvPicPr>
          <p:cNvPr id="9" name="Picture 8">
            <a:extLst>
              <a:ext uri="{FF2B5EF4-FFF2-40B4-BE49-F238E27FC236}">
                <a16:creationId xmlns:a16="http://schemas.microsoft.com/office/drawing/2014/main" id="{9AC097D5-5250-8C64-8F2F-82E450154E96}"/>
              </a:ext>
            </a:extLst>
          </p:cNvPr>
          <p:cNvPicPr>
            <a:picLocks noChangeAspect="1"/>
          </p:cNvPicPr>
          <p:nvPr/>
        </p:nvPicPr>
        <p:blipFill>
          <a:blip r:embed="rId3"/>
          <a:stretch>
            <a:fillRect/>
          </a:stretch>
        </p:blipFill>
        <p:spPr>
          <a:xfrm>
            <a:off x="1348328" y="1162878"/>
            <a:ext cx="8246541" cy="5341058"/>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22F599E-EC4F-663B-31D5-03A2DC405581}"/>
                  </a:ext>
                </a:extLst>
              </p14:cNvPr>
              <p14:cNvContentPartPr/>
              <p14:nvPr/>
            </p14:nvContentPartPr>
            <p14:xfrm>
              <a:off x="1385007" y="4940371"/>
              <a:ext cx="1186920" cy="38160"/>
            </p14:xfrm>
          </p:contentPart>
        </mc:Choice>
        <mc:Fallback xmlns="">
          <p:pic>
            <p:nvPicPr>
              <p:cNvPr id="10" name="Ink 9">
                <a:extLst>
                  <a:ext uri="{FF2B5EF4-FFF2-40B4-BE49-F238E27FC236}">
                    <a16:creationId xmlns:a16="http://schemas.microsoft.com/office/drawing/2014/main" id="{222F599E-EC4F-663B-31D5-03A2DC405581}"/>
                  </a:ext>
                </a:extLst>
              </p:cNvPr>
              <p:cNvPicPr/>
              <p:nvPr/>
            </p:nvPicPr>
            <p:blipFill>
              <a:blip r:embed="rId5"/>
              <a:stretch>
                <a:fillRect/>
              </a:stretch>
            </p:blipFill>
            <p:spPr>
              <a:xfrm>
                <a:off x="1331007" y="4832371"/>
                <a:ext cx="12945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3C832B9-A87D-E3EB-2C31-CE78F49FB2E7}"/>
                  </a:ext>
                </a:extLst>
              </p14:cNvPr>
              <p14:cNvContentPartPr/>
              <p14:nvPr/>
            </p14:nvContentPartPr>
            <p14:xfrm>
              <a:off x="1413087" y="5097331"/>
              <a:ext cx="1440360" cy="43560"/>
            </p14:xfrm>
          </p:contentPart>
        </mc:Choice>
        <mc:Fallback xmlns="">
          <p:pic>
            <p:nvPicPr>
              <p:cNvPr id="11" name="Ink 10">
                <a:extLst>
                  <a:ext uri="{FF2B5EF4-FFF2-40B4-BE49-F238E27FC236}">
                    <a16:creationId xmlns:a16="http://schemas.microsoft.com/office/drawing/2014/main" id="{93C832B9-A87D-E3EB-2C31-CE78F49FB2E7}"/>
                  </a:ext>
                </a:extLst>
              </p:cNvPr>
              <p:cNvPicPr/>
              <p:nvPr/>
            </p:nvPicPr>
            <p:blipFill>
              <a:blip r:embed="rId7"/>
              <a:stretch>
                <a:fillRect/>
              </a:stretch>
            </p:blipFill>
            <p:spPr>
              <a:xfrm>
                <a:off x="1359087" y="4989691"/>
                <a:ext cx="1548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C3C75B31-DA0A-4949-BEDD-FE48C5D9866E}"/>
                  </a:ext>
                </a:extLst>
              </p14:cNvPr>
              <p14:cNvContentPartPr/>
              <p14:nvPr/>
            </p14:nvContentPartPr>
            <p14:xfrm>
              <a:off x="1394007" y="5603851"/>
              <a:ext cx="1276200" cy="65520"/>
            </p14:xfrm>
          </p:contentPart>
        </mc:Choice>
        <mc:Fallback xmlns="">
          <p:pic>
            <p:nvPicPr>
              <p:cNvPr id="12" name="Ink 11">
                <a:extLst>
                  <a:ext uri="{FF2B5EF4-FFF2-40B4-BE49-F238E27FC236}">
                    <a16:creationId xmlns:a16="http://schemas.microsoft.com/office/drawing/2014/main" id="{C3C75B31-DA0A-4949-BEDD-FE48C5D9866E}"/>
                  </a:ext>
                </a:extLst>
              </p:cNvPr>
              <p:cNvPicPr/>
              <p:nvPr/>
            </p:nvPicPr>
            <p:blipFill>
              <a:blip r:embed="rId9"/>
              <a:stretch>
                <a:fillRect/>
              </a:stretch>
            </p:blipFill>
            <p:spPr>
              <a:xfrm>
                <a:off x="1340367" y="5495851"/>
                <a:ext cx="13838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C79A4F52-ECC1-82D4-74EE-9A9AFDF9A204}"/>
                  </a:ext>
                </a:extLst>
              </p14:cNvPr>
              <p14:cNvContentPartPr/>
              <p14:nvPr/>
            </p14:nvContentPartPr>
            <p14:xfrm>
              <a:off x="1440447" y="5762611"/>
              <a:ext cx="1307880" cy="60480"/>
            </p14:xfrm>
          </p:contentPart>
        </mc:Choice>
        <mc:Fallback xmlns="">
          <p:pic>
            <p:nvPicPr>
              <p:cNvPr id="13" name="Ink 12">
                <a:extLst>
                  <a:ext uri="{FF2B5EF4-FFF2-40B4-BE49-F238E27FC236}">
                    <a16:creationId xmlns:a16="http://schemas.microsoft.com/office/drawing/2014/main" id="{C79A4F52-ECC1-82D4-74EE-9A9AFDF9A204}"/>
                  </a:ext>
                </a:extLst>
              </p:cNvPr>
              <p:cNvPicPr/>
              <p:nvPr/>
            </p:nvPicPr>
            <p:blipFill>
              <a:blip r:embed="rId11"/>
              <a:stretch>
                <a:fillRect/>
              </a:stretch>
            </p:blipFill>
            <p:spPr>
              <a:xfrm>
                <a:off x="1386447" y="5654611"/>
                <a:ext cx="14155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75826303-12AD-E57D-63E5-A656E44D16A7}"/>
                  </a:ext>
                </a:extLst>
              </p14:cNvPr>
              <p14:cNvContentPartPr/>
              <p14:nvPr/>
            </p14:nvContentPartPr>
            <p14:xfrm>
              <a:off x="1366647" y="6234211"/>
              <a:ext cx="1186920" cy="22320"/>
            </p14:xfrm>
          </p:contentPart>
        </mc:Choice>
        <mc:Fallback xmlns="">
          <p:pic>
            <p:nvPicPr>
              <p:cNvPr id="14" name="Ink 13">
                <a:extLst>
                  <a:ext uri="{FF2B5EF4-FFF2-40B4-BE49-F238E27FC236}">
                    <a16:creationId xmlns:a16="http://schemas.microsoft.com/office/drawing/2014/main" id="{75826303-12AD-E57D-63E5-A656E44D16A7}"/>
                  </a:ext>
                </a:extLst>
              </p:cNvPr>
              <p:cNvPicPr/>
              <p:nvPr/>
            </p:nvPicPr>
            <p:blipFill>
              <a:blip r:embed="rId13"/>
              <a:stretch>
                <a:fillRect/>
              </a:stretch>
            </p:blipFill>
            <p:spPr>
              <a:xfrm>
                <a:off x="1313007" y="6126211"/>
                <a:ext cx="1294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E813F5C0-35D8-99C4-4FAD-77D549A09AAF}"/>
                  </a:ext>
                </a:extLst>
              </p14:cNvPr>
              <p14:cNvContentPartPr/>
              <p14:nvPr/>
            </p14:nvContentPartPr>
            <p14:xfrm>
              <a:off x="1394007" y="6361651"/>
              <a:ext cx="1301400" cy="75600"/>
            </p14:xfrm>
          </p:contentPart>
        </mc:Choice>
        <mc:Fallback xmlns="">
          <p:pic>
            <p:nvPicPr>
              <p:cNvPr id="15" name="Ink 14">
                <a:extLst>
                  <a:ext uri="{FF2B5EF4-FFF2-40B4-BE49-F238E27FC236}">
                    <a16:creationId xmlns:a16="http://schemas.microsoft.com/office/drawing/2014/main" id="{E813F5C0-35D8-99C4-4FAD-77D549A09AAF}"/>
                  </a:ext>
                </a:extLst>
              </p:cNvPr>
              <p:cNvPicPr/>
              <p:nvPr/>
            </p:nvPicPr>
            <p:blipFill>
              <a:blip r:embed="rId15"/>
              <a:stretch>
                <a:fillRect/>
              </a:stretch>
            </p:blipFill>
            <p:spPr>
              <a:xfrm>
                <a:off x="1340367" y="6254011"/>
                <a:ext cx="1409040" cy="291240"/>
              </a:xfrm>
              <a:prstGeom prst="rect">
                <a:avLst/>
              </a:prstGeom>
            </p:spPr>
          </p:pic>
        </mc:Fallback>
      </mc:AlternateContent>
      <p:pic>
        <p:nvPicPr>
          <p:cNvPr id="3078" name="Picture 6" descr="cant find the movie or show i saw in a youtube ad i think the language was  russian but i could be wrong, theres a scene from the trailer of a girl">
            <a:extLst>
              <a:ext uri="{FF2B5EF4-FFF2-40B4-BE49-F238E27FC236}">
                <a16:creationId xmlns:a16="http://schemas.microsoft.com/office/drawing/2014/main" id="{EC6A0CAD-22A8-D6A0-691E-E62326A42B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3062" y="258009"/>
            <a:ext cx="1913433" cy="140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3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42D6975-4D4D-4630-42F1-F38B397A0AF8}"/>
              </a:ext>
            </a:extLst>
          </p:cNvPr>
          <p:cNvSpPr txBox="1">
            <a:spLocks/>
          </p:cNvSpPr>
          <p:nvPr/>
        </p:nvSpPr>
        <p:spPr>
          <a:xfrm>
            <a:off x="576072" y="1580606"/>
            <a:ext cx="11039856" cy="514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Bahnschrift Condensed" panose="020B0502040204020203" pitchFamily="34" charset="0"/>
              </a:rPr>
              <a:t>NIH advertises grant support through Notices of Funding Opportunity</a:t>
            </a:r>
          </a:p>
          <a:p>
            <a:endParaRPr lang="en-US" dirty="0">
              <a:latin typeface="Bahnschrift Condensed" panose="020B0502040204020203" pitchFamily="34" charset="0"/>
            </a:endParaRPr>
          </a:p>
          <a:p>
            <a:r>
              <a:rPr lang="en-US" dirty="0">
                <a:latin typeface="Bahnschrift Condensed" panose="020B0502040204020203" pitchFamily="34" charset="0"/>
              </a:rPr>
              <a:t>Each NOFO includes all information and requirements to assess your eligibility and interest</a:t>
            </a:r>
          </a:p>
          <a:p>
            <a:endParaRPr lang="en-US" dirty="0">
              <a:latin typeface="Bahnschrift Condensed" panose="020B0502040204020203" pitchFamily="34" charset="0"/>
            </a:endParaRPr>
          </a:p>
          <a:p>
            <a:r>
              <a:rPr lang="en-US" dirty="0">
                <a:latin typeface="Bahnschrift Condensed" panose="020B0502040204020203" pitchFamily="34" charset="0"/>
              </a:rPr>
              <a:t>Organization and much content of a NOFO is defined by the Office of Management and Budget (OMB)</a:t>
            </a:r>
          </a:p>
          <a:p>
            <a:endParaRPr lang="en-US" dirty="0">
              <a:latin typeface="Bahnschrift Condensed" panose="020B0502040204020203" pitchFamily="34" charset="0"/>
            </a:endParaRPr>
          </a:p>
          <a:p>
            <a:r>
              <a:rPr lang="en-US" dirty="0">
                <a:latin typeface="Bahnschrift Condensed" panose="020B0502040204020203" pitchFamily="34" charset="0"/>
              </a:rPr>
              <a:t>Recommended for insomnia</a:t>
            </a:r>
          </a:p>
          <a:p>
            <a:pPr marL="0" indent="0">
              <a:buFont typeface="Arial" panose="020B0604020202020204" pitchFamily="34" charset="0"/>
              <a:buNone/>
            </a:pPr>
            <a:endParaRPr lang="en-US" dirty="0">
              <a:latin typeface="Bahnschrift Condensed" panose="020B0502040204020203" pitchFamily="34" charset="0"/>
            </a:endParaRPr>
          </a:p>
        </p:txBody>
      </p:sp>
      <p:sp>
        <p:nvSpPr>
          <p:cNvPr id="5" name="Title 2">
            <a:extLst>
              <a:ext uri="{FF2B5EF4-FFF2-40B4-BE49-F238E27FC236}">
                <a16:creationId xmlns:a16="http://schemas.microsoft.com/office/drawing/2014/main" id="{6927B142-74BE-26D1-1FDC-1CEDFDB45228}"/>
              </a:ext>
            </a:extLst>
          </p:cNvPr>
          <p:cNvSpPr txBox="1">
            <a:spLocks/>
          </p:cNvSpPr>
          <p:nvPr/>
        </p:nvSpPr>
        <p:spPr>
          <a:xfrm>
            <a:off x="576071" y="102323"/>
            <a:ext cx="11039858"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ahnschrift Condensed" panose="020B0502040204020203" pitchFamily="34" charset="0"/>
              </a:rPr>
              <a:t>And…a NOFO? </a:t>
            </a:r>
          </a:p>
        </p:txBody>
      </p:sp>
    </p:spTree>
    <p:extLst>
      <p:ext uri="{BB962C8B-B14F-4D97-AF65-F5344CB8AC3E}">
        <p14:creationId xmlns:p14="http://schemas.microsoft.com/office/powerpoint/2010/main" val="82643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FC64-6687-D3CF-2188-25CE03750741}"/>
              </a:ext>
            </a:extLst>
          </p:cNvPr>
          <p:cNvSpPr>
            <a:spLocks noGrp="1"/>
          </p:cNvSpPr>
          <p:nvPr>
            <p:ph type="title"/>
          </p:nvPr>
        </p:nvSpPr>
        <p:spPr>
          <a:xfrm>
            <a:off x="419100" y="307975"/>
            <a:ext cx="10515600" cy="1325563"/>
          </a:xfrm>
        </p:spPr>
        <p:txBody>
          <a:bodyPr/>
          <a:lstStyle/>
          <a:p>
            <a:r>
              <a:rPr lang="en-US" dirty="0">
                <a:latin typeface="Bahnschrift Condensed" panose="020B0502040204020203" pitchFamily="34" charset="0"/>
              </a:rPr>
              <a:t>Where do I find ‘Funding Opportunities’? </a:t>
            </a:r>
          </a:p>
        </p:txBody>
      </p:sp>
      <p:sp>
        <p:nvSpPr>
          <p:cNvPr id="8" name="Content Placeholder 1">
            <a:extLst>
              <a:ext uri="{FF2B5EF4-FFF2-40B4-BE49-F238E27FC236}">
                <a16:creationId xmlns:a16="http://schemas.microsoft.com/office/drawing/2014/main" id="{E21E328C-D229-1AF0-7032-60A776690E77}"/>
              </a:ext>
            </a:extLst>
          </p:cNvPr>
          <p:cNvSpPr txBox="1">
            <a:spLocks/>
          </p:cNvSpPr>
          <p:nvPr/>
        </p:nvSpPr>
        <p:spPr>
          <a:xfrm>
            <a:off x="720043" y="1633538"/>
            <a:ext cx="11039856" cy="5026121"/>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r>
              <a:rPr lang="en-US" sz="3200" dirty="0">
                <a:solidFill>
                  <a:srgbClr val="000000"/>
                </a:solidFill>
              </a:rPr>
              <a:t>NIH Guide:   </a:t>
            </a:r>
            <a:r>
              <a:rPr lang="en-US" sz="3200" dirty="0">
                <a:solidFill>
                  <a:srgbClr val="000000"/>
                </a:solidFill>
                <a:hlinkClick r:id="rId3"/>
              </a:rPr>
              <a:t>https://grants.nih.gov/funding/searchguide/index.html#/</a:t>
            </a:r>
            <a:r>
              <a:rPr lang="en-US" sz="3200" dirty="0">
                <a:solidFill>
                  <a:srgbClr val="000000"/>
                </a:solidFill>
              </a:rPr>
              <a:t> </a:t>
            </a:r>
            <a:endParaRPr lang="en-US" sz="3200" dirty="0"/>
          </a:p>
          <a:p>
            <a:pPr marL="0" indent="0">
              <a:buNone/>
            </a:pPr>
            <a:endParaRPr lang="en-US" sz="3200" dirty="0"/>
          </a:p>
          <a:p>
            <a:r>
              <a:rPr lang="en-US" sz="3200" dirty="0"/>
              <a:t>NIH Reporter &amp; Matchmaker  &gt;&gt; reverse engineering</a:t>
            </a:r>
          </a:p>
          <a:p>
            <a:pPr marL="0" indent="0">
              <a:buNone/>
            </a:pPr>
            <a:r>
              <a:rPr lang="en-US" sz="3200" dirty="0"/>
              <a:t>   </a:t>
            </a:r>
            <a:r>
              <a:rPr lang="en-US" sz="3200" dirty="0">
                <a:hlinkClick r:id="rId4"/>
              </a:rPr>
              <a:t>https://reporter.nih.gov/matchmaker</a:t>
            </a:r>
            <a:r>
              <a:rPr lang="en-US" sz="3200" dirty="0"/>
              <a:t> </a:t>
            </a:r>
          </a:p>
          <a:p>
            <a:endParaRPr lang="en-US" sz="3200" dirty="0"/>
          </a:p>
          <a:p>
            <a:pPr marL="0" indent="0">
              <a:buNone/>
            </a:pPr>
            <a:endParaRPr lang="en-US" sz="3200" dirty="0"/>
          </a:p>
          <a:p>
            <a:endParaRPr lang="en-US" sz="3200" dirty="0">
              <a:solidFill>
                <a:srgbClr val="000000"/>
              </a:solidFill>
            </a:endParaRPr>
          </a:p>
          <a:p>
            <a:pPr marL="0" indent="0">
              <a:buFont typeface="Arial"/>
              <a:buNone/>
            </a:pPr>
            <a:endParaRPr lang="en-US" sz="3200" dirty="0"/>
          </a:p>
        </p:txBody>
      </p:sp>
    </p:spTree>
    <p:extLst>
      <p:ext uri="{BB962C8B-B14F-4D97-AF65-F5344CB8AC3E}">
        <p14:creationId xmlns:p14="http://schemas.microsoft.com/office/powerpoint/2010/main" val="215200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80FCBA-AF77-D9F0-FD31-630D125B1812}"/>
              </a:ext>
            </a:extLst>
          </p:cNvPr>
          <p:cNvPicPr>
            <a:picLocks noChangeAspect="1"/>
          </p:cNvPicPr>
          <p:nvPr/>
        </p:nvPicPr>
        <p:blipFill>
          <a:blip r:embed="rId2"/>
          <a:stretch>
            <a:fillRect/>
          </a:stretch>
        </p:blipFill>
        <p:spPr>
          <a:xfrm>
            <a:off x="3063548" y="1541109"/>
            <a:ext cx="5390737" cy="2437301"/>
          </a:xfrm>
          <a:prstGeom prst="rect">
            <a:avLst/>
          </a:prstGeom>
        </p:spPr>
      </p:pic>
      <p:pic>
        <p:nvPicPr>
          <p:cNvPr id="9" name="Picture 8">
            <a:extLst>
              <a:ext uri="{FF2B5EF4-FFF2-40B4-BE49-F238E27FC236}">
                <a16:creationId xmlns:a16="http://schemas.microsoft.com/office/drawing/2014/main" id="{34918329-2B49-7566-0405-B0E4724A0334}"/>
              </a:ext>
            </a:extLst>
          </p:cNvPr>
          <p:cNvPicPr>
            <a:picLocks noChangeAspect="1"/>
          </p:cNvPicPr>
          <p:nvPr/>
        </p:nvPicPr>
        <p:blipFill>
          <a:blip r:embed="rId3"/>
          <a:stretch>
            <a:fillRect/>
          </a:stretch>
        </p:blipFill>
        <p:spPr>
          <a:xfrm>
            <a:off x="3063548" y="3978410"/>
            <a:ext cx="5605676" cy="928252"/>
          </a:xfrm>
          <a:prstGeom prst="rect">
            <a:avLst/>
          </a:prstGeom>
        </p:spPr>
      </p:pic>
    </p:spTree>
    <p:extLst>
      <p:ext uri="{BB962C8B-B14F-4D97-AF65-F5344CB8AC3E}">
        <p14:creationId xmlns:p14="http://schemas.microsoft.com/office/powerpoint/2010/main" val="186051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854459-6826-E7FC-BE49-D7807B720ED5}"/>
              </a:ext>
            </a:extLst>
          </p:cNvPr>
          <p:cNvSpPr/>
          <p:nvPr/>
        </p:nvSpPr>
        <p:spPr>
          <a:xfrm>
            <a:off x="683581" y="2071827"/>
            <a:ext cx="9907480" cy="24857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Bullseye outline">
            <a:extLst>
              <a:ext uri="{FF2B5EF4-FFF2-40B4-BE49-F238E27FC236}">
                <a16:creationId xmlns:a16="http://schemas.microsoft.com/office/drawing/2014/main" id="{F559460F-4485-76C6-0708-344FEEA7A0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2717" y="2978459"/>
            <a:ext cx="672483" cy="672483"/>
          </a:xfrm>
          <a:prstGeom prst="rect">
            <a:avLst/>
          </a:prstGeom>
        </p:spPr>
      </p:pic>
      <p:sp>
        <p:nvSpPr>
          <p:cNvPr id="6" name="Oval 5">
            <a:extLst>
              <a:ext uri="{FF2B5EF4-FFF2-40B4-BE49-F238E27FC236}">
                <a16:creationId xmlns:a16="http://schemas.microsoft.com/office/drawing/2014/main" id="{6AEF4021-BEA4-B27F-E36E-D6FFB573CD92}"/>
              </a:ext>
            </a:extLst>
          </p:cNvPr>
          <p:cNvSpPr/>
          <p:nvPr/>
        </p:nvSpPr>
        <p:spPr>
          <a:xfrm>
            <a:off x="4580877" y="3000374"/>
            <a:ext cx="1811045" cy="85725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B40B042-CFEE-384C-2356-B2A5840F0609}"/>
              </a:ext>
            </a:extLst>
          </p:cNvPr>
          <p:cNvSpPr/>
          <p:nvPr/>
        </p:nvSpPr>
        <p:spPr>
          <a:xfrm>
            <a:off x="4580877" y="3204217"/>
            <a:ext cx="1731145" cy="6626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Rabbit with solid fill">
            <a:extLst>
              <a:ext uri="{FF2B5EF4-FFF2-40B4-BE49-F238E27FC236}">
                <a16:creationId xmlns:a16="http://schemas.microsoft.com/office/drawing/2014/main" id="{1EEAB8D1-5E3C-F437-DDD4-82000354B1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87912">
            <a:off x="4275070" y="2927578"/>
            <a:ext cx="698006" cy="698006"/>
          </a:xfrm>
          <a:prstGeom prst="rect">
            <a:avLst/>
          </a:prstGeom>
        </p:spPr>
      </p:pic>
    </p:spTree>
    <p:extLst>
      <p:ext uri="{BB962C8B-B14F-4D97-AF65-F5344CB8AC3E}">
        <p14:creationId xmlns:p14="http://schemas.microsoft.com/office/powerpoint/2010/main" val="498819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2704</TotalTime>
  <Words>1941</Words>
  <Application>Microsoft Office PowerPoint</Application>
  <PresentationFormat>Widescreen</PresentationFormat>
  <Paragraphs>307</Paragraphs>
  <Slides>35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Bahnschrift Condensed</vt:lpstr>
      <vt:lpstr>Bahnschrift Light Condensed</vt:lpstr>
      <vt:lpstr>Calibri</vt:lpstr>
      <vt:lpstr>Calibri Light</vt:lpstr>
      <vt:lpstr>Helvetica</vt:lpstr>
      <vt:lpstr>Helvetica Neue</vt:lpstr>
      <vt:lpstr>Office Theme</vt:lpstr>
      <vt:lpstr>CERA Traineehub: Finding and Making Sense of NIH Funding Opportunities </vt:lpstr>
      <vt:lpstr>There are different funding agencies and opportunities</vt:lpstr>
      <vt:lpstr>ELSI Research Program Staff</vt:lpstr>
      <vt:lpstr>Wait! What is a program officer? </vt:lpstr>
      <vt:lpstr>To find us, skip to the end (of NOFOs)</vt:lpstr>
      <vt:lpstr>PowerPoint Presentation</vt:lpstr>
      <vt:lpstr>Where do I find ‘Funding Opportunities’? </vt:lpstr>
      <vt:lpstr>PowerPoint Presentation</vt:lpstr>
      <vt:lpstr>PowerPoint Presentation</vt:lpstr>
      <vt:lpstr>PowerPoint Presentation</vt:lpstr>
      <vt:lpstr>Where do I find ELSI Funding Opportunities? </vt:lpstr>
      <vt:lpstr>What am I looking for?</vt:lpstr>
      <vt:lpstr>Fit  Responsiveness and Review Criteria  Application Instructions</vt:lpstr>
      <vt:lpstr>Fit,  at a high level</vt:lpstr>
      <vt:lpstr>PowerPoint Presentation</vt:lpstr>
      <vt:lpstr>Fit: Eligibility – don’t assume either way  Career Development, Fellowships</vt:lpstr>
      <vt:lpstr>PowerPoint Presentation</vt:lpstr>
      <vt:lpstr>Fit: Timing - Is the Notice still Active, or Expired?</vt:lpstr>
      <vt:lpstr>Was it reissued?</vt:lpstr>
      <vt:lpstr>Application --- Funding timeline</vt:lpstr>
      <vt:lpstr>Apply early…</vt:lpstr>
      <vt:lpstr>Fit: Project Length, Cost and Complexity</vt:lpstr>
      <vt:lpstr>Range of Funding Opportunities (Research Grants)</vt:lpstr>
      <vt:lpstr>Does the Notice of Funding Opportunity (NOFO) ‘Fit’ Your Scientific Goals? </vt:lpstr>
      <vt:lpstr>Scientific fit </vt:lpstr>
      <vt:lpstr>PowerPoint Presentation</vt:lpstr>
      <vt:lpstr>NIH Parent Announcements </vt:lpstr>
      <vt:lpstr>        Responsiveness Non-Responsiveness* NIH Priorities  Application materials  Application requirements  NOFO Specific  Data sharing plan  Other attachments  Appendix Review Criteria [NOFO-Specific]  Where to get help  </vt:lpstr>
      <vt:lpstr>PowerPoint Presentation</vt:lpstr>
      <vt:lpstr>PowerPoint Presentation</vt:lpstr>
      <vt:lpstr>Gather and meet with your team early on </vt:lpstr>
      <vt:lpstr>Thanks!</vt:lpstr>
      <vt:lpstr>Questions &amp; Discussion</vt:lpstr>
      <vt:lpstr>NIH Reporter and Matchmaker Functions </vt:lpstr>
      <vt:lpstr>Fit: NIH’s broad or narrow interests? Check NOFO type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Kaufman, Dave (NIH/NHGRI) [E]</dc:creator>
  <cp:lastModifiedBy>Kaufman, Dave (NIH/NHGRI) [E]</cp:lastModifiedBy>
  <cp:revision>4</cp:revision>
  <dcterms:created xsi:type="dcterms:W3CDTF">2023-10-01T13:59:03Z</dcterms:created>
  <dcterms:modified xsi:type="dcterms:W3CDTF">2023-10-03T17:57:48Z</dcterms:modified>
</cp:coreProperties>
</file>